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6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</p:sld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61" d="100"/>
          <a:sy n="161" d="100"/>
        </p:scale>
        <p:origin x="260" y="1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711362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1F3864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0" y="5120640"/>
            <a:ext cx="12192000" cy="109728"/>
          </a:xfrm>
          <a:prstGeom prst="rect">
            <a:avLst/>
          </a:prstGeom>
          <a:solidFill>
            <a:srgbClr val="2E75B6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0" y="1280160"/>
            <a:ext cx="121920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6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REVRCEL</a:t>
            </a:r>
            <a:endParaRPr lang="en-US" sz="6000" dirty="0"/>
          </a:p>
        </p:txBody>
      </p:sp>
      <p:sp>
        <p:nvSpPr>
          <p:cNvPr id="5" name="Text 3"/>
          <p:cNvSpPr/>
          <p:nvPr/>
        </p:nvSpPr>
        <p:spPr>
          <a:xfrm>
            <a:off x="0" y="2331720"/>
            <a:ext cx="12192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200" dirty="0">
                <a:solidFill>
                  <a:srgbClr val="C5D8F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Peptide Compendium</a:t>
            </a:r>
            <a:endParaRPr lang="en-US" sz="3200" dirty="0"/>
          </a:p>
        </p:txBody>
      </p:sp>
      <p:sp>
        <p:nvSpPr>
          <p:cNvPr id="6" name="Text 4"/>
          <p:cNvSpPr/>
          <p:nvPr/>
        </p:nvSpPr>
        <p:spPr>
          <a:xfrm>
            <a:off x="0" y="3017520"/>
            <a:ext cx="121920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800" i="1" dirty="0">
                <a:solidFill>
                  <a:srgbClr val="8FB8E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Physician-Guided Longevity &amp; Wellness</a:t>
            </a:r>
            <a:endParaRPr lang="en-US" sz="1800" dirty="0"/>
          </a:p>
        </p:txBody>
      </p:sp>
      <p:sp>
        <p:nvSpPr>
          <p:cNvPr id="7" name="Text 5"/>
          <p:cNvSpPr/>
          <p:nvPr/>
        </p:nvSpPr>
        <p:spPr>
          <a:xfrm>
            <a:off x="0" y="3520440"/>
            <a:ext cx="12192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dirty="0">
                <a:solidFill>
                  <a:srgbClr val="6A9FC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23 Active Compounds — Full Reference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0" y="6309360"/>
            <a:ext cx="12192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dirty="0">
                <a:solidFill>
                  <a:srgbClr val="4A7EA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revrcel.com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2F4F7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12192000" cy="1234440"/>
          </a:xfrm>
          <a:prstGeom prst="rect">
            <a:avLst/>
          </a:prstGeom>
          <a:solidFill>
            <a:srgbClr val="1F3864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320040" y="73152"/>
            <a:ext cx="868680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Kisspeptin-10</a:t>
            </a:r>
            <a:endParaRPr lang="en-US" sz="3600" dirty="0"/>
          </a:p>
        </p:txBody>
      </p:sp>
      <p:sp>
        <p:nvSpPr>
          <p:cNvPr id="5" name="Text 3"/>
          <p:cNvSpPr/>
          <p:nvPr/>
        </p:nvSpPr>
        <p:spPr>
          <a:xfrm>
            <a:off x="9875520" y="73152"/>
            <a:ext cx="20116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200" dirty="0">
                <a:solidFill>
                  <a:srgbClr val="8FB8E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 / 23</a:t>
            </a:r>
            <a:endParaRPr lang="en-US" sz="1200" dirty="0"/>
          </a:p>
        </p:txBody>
      </p:sp>
      <p:sp>
        <p:nvSpPr>
          <p:cNvPr id="6" name="Shape 4"/>
          <p:cNvSpPr/>
          <p:nvPr/>
        </p:nvSpPr>
        <p:spPr>
          <a:xfrm>
            <a:off x="320040" y="804672"/>
            <a:ext cx="1920240" cy="329184"/>
          </a:xfrm>
          <a:prstGeom prst="roundRect">
            <a:avLst>
              <a:gd name="adj" fmla="val 16667"/>
            </a:avLst>
          </a:prstGeom>
          <a:solidFill>
            <a:srgbClr val="7030A0"/>
          </a:solidFill>
          <a:ln w="12700">
            <a:solidFill>
              <a:srgbClr val="7030A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320040" y="804672"/>
            <a:ext cx="192024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HORMONAL</a:t>
            </a:r>
            <a:endParaRPr lang="en-US" sz="1000" dirty="0"/>
          </a:p>
        </p:txBody>
      </p:sp>
      <p:sp>
        <p:nvSpPr>
          <p:cNvPr id="8" name="Text 6"/>
          <p:cNvSpPr/>
          <p:nvPr/>
        </p:nvSpPr>
        <p:spPr>
          <a:xfrm>
            <a:off x="2377440" y="822960"/>
            <a:ext cx="10972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8FB8E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APPEARS IN: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804672"/>
            <a:ext cx="822960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CCDD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EQUILIBRIA (2 mg)</a:t>
            </a:r>
            <a:endParaRPr lang="en-US" sz="1000" dirty="0"/>
          </a:p>
        </p:txBody>
      </p:sp>
      <p:sp>
        <p:nvSpPr>
          <p:cNvPr id="10" name="Shape 8"/>
          <p:cNvSpPr/>
          <p:nvPr/>
        </p:nvSpPr>
        <p:spPr>
          <a:xfrm>
            <a:off x="274320" y="1417320"/>
            <a:ext cx="11640312" cy="4480560"/>
          </a:xfrm>
          <a:prstGeom prst="rect">
            <a:avLst/>
          </a:prstGeom>
          <a:solidFill>
            <a:srgbClr val="FFFFFF"/>
          </a:solidFill>
          <a:ln w="12700">
            <a:solidFill>
              <a:srgbClr val="E0E4E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502920" y="1572768"/>
            <a:ext cx="11247120" cy="41605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spcBef>
                <a:spcPts val="600"/>
              </a:spcBef>
            </a:pPr>
            <a:r>
              <a:rPr lang="en-US" sz="155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10-amino-acid neuropeptide that activates the hypothalamic-pituitary-gonadal (HPG) axis</a:t>
            </a:r>
            <a:endParaRPr lang="en-US" sz="1550" dirty="0"/>
          </a:p>
          <a:p>
            <a:pPr>
              <a:spcBef>
                <a:spcPts val="600"/>
              </a:spcBef>
            </a:pPr>
            <a:r>
              <a:rPr lang="en-US" sz="155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Triggers GnRH → LH → FSH → estrogen/testosterone — the master hormonal cascade</a:t>
            </a:r>
            <a:endParaRPr lang="en-US" sz="1550" dirty="0"/>
          </a:p>
          <a:p>
            <a:pPr>
              <a:spcBef>
                <a:spcPts val="600"/>
              </a:spcBef>
            </a:pPr>
            <a:r>
              <a:rPr lang="en-US" sz="155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Supports women during perimenopause and menopause through natural pathway stimulation</a:t>
            </a:r>
            <a:endParaRPr lang="en-US" sz="1550" dirty="0"/>
          </a:p>
          <a:p>
            <a:pPr>
              <a:spcBef>
                <a:spcPts val="600"/>
              </a:spcBef>
            </a:pPr>
            <a:r>
              <a:rPr lang="en-US" sz="155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Improves mood, libido, and metabolic function without suppressing the HPG axis</a:t>
            </a:r>
            <a:endParaRPr lang="en-US" sz="1550" dirty="0"/>
          </a:p>
        </p:txBody>
      </p:sp>
      <p:sp>
        <p:nvSpPr>
          <p:cNvPr id="12" name="Shape 10"/>
          <p:cNvSpPr/>
          <p:nvPr/>
        </p:nvSpPr>
        <p:spPr>
          <a:xfrm>
            <a:off x="0" y="6601968"/>
            <a:ext cx="12192000" cy="91440"/>
          </a:xfrm>
          <a:prstGeom prst="rect">
            <a:avLst/>
          </a:prstGeom>
          <a:solidFill>
            <a:srgbClr val="7030A0"/>
          </a:solidFill>
          <a:ln w="12700">
            <a:solidFill>
              <a:srgbClr val="7030A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Text 11"/>
          <p:cNvSpPr/>
          <p:nvPr/>
        </p:nvSpPr>
        <p:spPr>
          <a:xfrm>
            <a:off x="0" y="6583680"/>
            <a:ext cx="121920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revrcel.com  |  Physician-Guided Longevity &amp; Wellness  |  For affiliate/physician reference only</a:t>
            </a:r>
            <a:endParaRPr lang="en-US" sz="9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2F4F7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12192000" cy="1234440"/>
          </a:xfrm>
          <a:prstGeom prst="rect">
            <a:avLst/>
          </a:prstGeom>
          <a:solidFill>
            <a:srgbClr val="1F3864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320040" y="73152"/>
            <a:ext cx="868680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KPV</a:t>
            </a:r>
            <a:endParaRPr lang="en-US" sz="3600" dirty="0"/>
          </a:p>
        </p:txBody>
      </p:sp>
      <p:sp>
        <p:nvSpPr>
          <p:cNvPr id="5" name="Text 3"/>
          <p:cNvSpPr/>
          <p:nvPr/>
        </p:nvSpPr>
        <p:spPr>
          <a:xfrm>
            <a:off x="9875520" y="73152"/>
            <a:ext cx="20116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200" dirty="0">
                <a:solidFill>
                  <a:srgbClr val="8FB8E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 / 23</a:t>
            </a:r>
            <a:endParaRPr lang="en-US" sz="1200" dirty="0"/>
          </a:p>
        </p:txBody>
      </p:sp>
      <p:sp>
        <p:nvSpPr>
          <p:cNvPr id="6" name="Shape 4"/>
          <p:cNvSpPr/>
          <p:nvPr/>
        </p:nvSpPr>
        <p:spPr>
          <a:xfrm>
            <a:off x="320040" y="804672"/>
            <a:ext cx="1920240" cy="329184"/>
          </a:xfrm>
          <a:prstGeom prst="roundRect">
            <a:avLst>
              <a:gd name="adj" fmla="val 16667"/>
            </a:avLst>
          </a:prstGeom>
          <a:solidFill>
            <a:srgbClr val="548235"/>
          </a:solidFill>
          <a:ln w="12700">
            <a:solidFill>
              <a:srgbClr val="54823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320040" y="804672"/>
            <a:ext cx="192024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ANTI-INFLAMMATORY</a:t>
            </a:r>
            <a:endParaRPr lang="en-US" sz="1000" dirty="0"/>
          </a:p>
        </p:txBody>
      </p:sp>
      <p:sp>
        <p:nvSpPr>
          <p:cNvPr id="8" name="Text 6"/>
          <p:cNvSpPr/>
          <p:nvPr/>
        </p:nvSpPr>
        <p:spPr>
          <a:xfrm>
            <a:off x="2377440" y="822960"/>
            <a:ext cx="10972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8FB8E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APPEARS IN: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804672"/>
            <a:ext cx="822960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CCDD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FORTIS (2 mg), GUT HEALTH (10 mg)</a:t>
            </a:r>
            <a:endParaRPr lang="en-US" sz="1000" dirty="0"/>
          </a:p>
        </p:txBody>
      </p:sp>
      <p:sp>
        <p:nvSpPr>
          <p:cNvPr id="10" name="Shape 8"/>
          <p:cNvSpPr/>
          <p:nvPr/>
        </p:nvSpPr>
        <p:spPr>
          <a:xfrm>
            <a:off x="274320" y="1417320"/>
            <a:ext cx="11640312" cy="4480560"/>
          </a:xfrm>
          <a:prstGeom prst="rect">
            <a:avLst/>
          </a:prstGeom>
          <a:solidFill>
            <a:srgbClr val="FFFFFF"/>
          </a:solidFill>
          <a:ln w="12700">
            <a:solidFill>
              <a:srgbClr val="E0E4E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502920" y="1572768"/>
            <a:ext cx="11247120" cy="41605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spcBef>
                <a:spcPts val="600"/>
              </a:spcBef>
            </a:pPr>
            <a:r>
              <a:rPr lang="en-US" sz="155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C-terminal tripeptide fragment of Alpha-Melanocyte Stimulating Hormone (α-MSH)</a:t>
            </a:r>
            <a:endParaRPr lang="en-US" sz="1550" dirty="0"/>
          </a:p>
          <a:p>
            <a:pPr>
              <a:spcBef>
                <a:spcPts val="600"/>
              </a:spcBef>
            </a:pPr>
            <a:r>
              <a:rPr lang="en-US" sz="155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Binds MC1R and MC3R to suppress NF-κB signaling and reduce pro-inflammatory cytokines</a:t>
            </a:r>
            <a:endParaRPr lang="en-US" sz="1550" dirty="0"/>
          </a:p>
          <a:p>
            <a:pPr>
              <a:spcBef>
                <a:spcPts val="600"/>
              </a:spcBef>
            </a:pPr>
            <a:r>
              <a:rPr lang="en-US" sz="155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Powerful gut-specific anti-inflammatory — reduces IBD, colitis, and intestinal permeability</a:t>
            </a:r>
            <a:endParaRPr lang="en-US" sz="1550" dirty="0"/>
          </a:p>
          <a:p>
            <a:pPr>
              <a:spcBef>
                <a:spcPts val="600"/>
              </a:spcBef>
            </a:pPr>
            <a:r>
              <a:rPr lang="en-US" sz="155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Uniquely non-immunosuppressive — resolves inflammation while preserving immune defense</a:t>
            </a:r>
            <a:endParaRPr lang="en-US" sz="1550" dirty="0"/>
          </a:p>
        </p:txBody>
      </p:sp>
      <p:sp>
        <p:nvSpPr>
          <p:cNvPr id="12" name="Shape 10"/>
          <p:cNvSpPr/>
          <p:nvPr/>
        </p:nvSpPr>
        <p:spPr>
          <a:xfrm>
            <a:off x="0" y="6601968"/>
            <a:ext cx="12192000" cy="91440"/>
          </a:xfrm>
          <a:prstGeom prst="rect">
            <a:avLst/>
          </a:prstGeom>
          <a:solidFill>
            <a:srgbClr val="548235"/>
          </a:solidFill>
          <a:ln w="12700">
            <a:solidFill>
              <a:srgbClr val="54823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Text 11"/>
          <p:cNvSpPr/>
          <p:nvPr/>
        </p:nvSpPr>
        <p:spPr>
          <a:xfrm>
            <a:off x="0" y="6583680"/>
            <a:ext cx="121920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revrcel.com  |  Physician-Guided Longevity &amp; Wellness  |  For affiliate/physician reference only</a:t>
            </a:r>
            <a:endParaRPr lang="en-US" sz="9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2F4F7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12192000" cy="1234440"/>
          </a:xfrm>
          <a:prstGeom prst="rect">
            <a:avLst/>
          </a:prstGeom>
          <a:solidFill>
            <a:srgbClr val="1F3864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320040" y="73152"/>
            <a:ext cx="868680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LL-37</a:t>
            </a:r>
            <a:endParaRPr lang="en-US" sz="3600" dirty="0"/>
          </a:p>
        </p:txBody>
      </p:sp>
      <p:sp>
        <p:nvSpPr>
          <p:cNvPr id="5" name="Text 3"/>
          <p:cNvSpPr/>
          <p:nvPr/>
        </p:nvSpPr>
        <p:spPr>
          <a:xfrm>
            <a:off x="9875520" y="73152"/>
            <a:ext cx="20116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200" dirty="0">
                <a:solidFill>
                  <a:srgbClr val="8FB8E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 / 23</a:t>
            </a:r>
            <a:endParaRPr lang="en-US" sz="1200" dirty="0"/>
          </a:p>
        </p:txBody>
      </p:sp>
      <p:sp>
        <p:nvSpPr>
          <p:cNvPr id="6" name="Shape 4"/>
          <p:cNvSpPr/>
          <p:nvPr/>
        </p:nvSpPr>
        <p:spPr>
          <a:xfrm>
            <a:off x="320040" y="804672"/>
            <a:ext cx="1920240" cy="329184"/>
          </a:xfrm>
          <a:prstGeom prst="roundRect">
            <a:avLst>
              <a:gd name="adj" fmla="val 16667"/>
            </a:avLst>
          </a:prstGeom>
          <a:solidFill>
            <a:srgbClr val="843C0C"/>
          </a:solidFill>
          <a:ln w="12700">
            <a:solidFill>
              <a:srgbClr val="843C0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320040" y="804672"/>
            <a:ext cx="192024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ANTIMICROBIAL</a:t>
            </a:r>
            <a:endParaRPr lang="en-US" sz="1000" dirty="0"/>
          </a:p>
        </p:txBody>
      </p:sp>
      <p:sp>
        <p:nvSpPr>
          <p:cNvPr id="8" name="Text 6"/>
          <p:cNvSpPr/>
          <p:nvPr/>
        </p:nvSpPr>
        <p:spPr>
          <a:xfrm>
            <a:off x="2377440" y="822960"/>
            <a:ext cx="10972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8FB8E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APPEARS IN: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804672"/>
            <a:ext cx="822960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CCDD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FORTIS (1 mg)</a:t>
            </a:r>
            <a:endParaRPr lang="en-US" sz="1000" dirty="0"/>
          </a:p>
        </p:txBody>
      </p:sp>
      <p:sp>
        <p:nvSpPr>
          <p:cNvPr id="10" name="Shape 8"/>
          <p:cNvSpPr/>
          <p:nvPr/>
        </p:nvSpPr>
        <p:spPr>
          <a:xfrm>
            <a:off x="274320" y="1417320"/>
            <a:ext cx="11640312" cy="4480560"/>
          </a:xfrm>
          <a:prstGeom prst="rect">
            <a:avLst/>
          </a:prstGeom>
          <a:solidFill>
            <a:srgbClr val="FFFFFF"/>
          </a:solidFill>
          <a:ln w="12700">
            <a:solidFill>
              <a:srgbClr val="E0E4E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502920" y="1572768"/>
            <a:ext cx="11247120" cy="41605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spcBef>
                <a:spcPts val="600"/>
              </a:spcBef>
            </a:pPr>
            <a:r>
              <a:rPr lang="en-US" sz="155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37-amino-acid cathelicidin-derived peptide — the only cathelicidin produced in humans</a:t>
            </a:r>
            <a:endParaRPr lang="en-US" sz="1550" dirty="0"/>
          </a:p>
          <a:p>
            <a:pPr>
              <a:spcBef>
                <a:spcPts val="600"/>
              </a:spcBef>
            </a:pPr>
            <a:r>
              <a:rPr lang="en-US" sz="155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Broad-spectrum antimicrobial: disrupts bacterial, fungal, and viral membrane integrity</a:t>
            </a:r>
            <a:endParaRPr lang="en-US" sz="1550" dirty="0"/>
          </a:p>
          <a:p>
            <a:pPr>
              <a:spcBef>
                <a:spcPts val="600"/>
              </a:spcBef>
            </a:pPr>
            <a:r>
              <a:rPr lang="en-US" sz="155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Modulates innate immunity — activates dendritic cells, promotes wound healing and angiogenesis</a:t>
            </a:r>
            <a:endParaRPr lang="en-US" sz="1550" dirty="0"/>
          </a:p>
          <a:p>
            <a:pPr>
              <a:spcBef>
                <a:spcPts val="600"/>
              </a:spcBef>
            </a:pPr>
            <a:r>
              <a:rPr lang="en-US" sz="155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Anti-biofilm activity against drug-resistant organisms (MRSA, Pseudomonas aeruginosa)</a:t>
            </a:r>
            <a:endParaRPr lang="en-US" sz="1550" dirty="0"/>
          </a:p>
        </p:txBody>
      </p:sp>
      <p:sp>
        <p:nvSpPr>
          <p:cNvPr id="12" name="Shape 10"/>
          <p:cNvSpPr/>
          <p:nvPr/>
        </p:nvSpPr>
        <p:spPr>
          <a:xfrm>
            <a:off x="0" y="6601968"/>
            <a:ext cx="12192000" cy="91440"/>
          </a:xfrm>
          <a:prstGeom prst="rect">
            <a:avLst/>
          </a:prstGeom>
          <a:solidFill>
            <a:srgbClr val="843C0C"/>
          </a:solidFill>
          <a:ln w="12700">
            <a:solidFill>
              <a:srgbClr val="843C0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Text 11"/>
          <p:cNvSpPr/>
          <p:nvPr/>
        </p:nvSpPr>
        <p:spPr>
          <a:xfrm>
            <a:off x="0" y="6583680"/>
            <a:ext cx="121920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revrcel.com  |  Physician-Guided Longevity &amp; Wellness  |  For affiliate/physician reference only</a:t>
            </a:r>
            <a:endParaRPr lang="en-US" sz="9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2F4F7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12192000" cy="1234440"/>
          </a:xfrm>
          <a:prstGeom prst="rect">
            <a:avLst/>
          </a:prstGeom>
          <a:solidFill>
            <a:srgbClr val="1F3864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320040" y="73152"/>
            <a:ext cx="868680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MOTS-c</a:t>
            </a:r>
            <a:endParaRPr lang="en-US" sz="3600" dirty="0"/>
          </a:p>
        </p:txBody>
      </p:sp>
      <p:sp>
        <p:nvSpPr>
          <p:cNvPr id="5" name="Text 3"/>
          <p:cNvSpPr/>
          <p:nvPr/>
        </p:nvSpPr>
        <p:spPr>
          <a:xfrm>
            <a:off x="9875520" y="73152"/>
            <a:ext cx="20116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200" dirty="0">
                <a:solidFill>
                  <a:srgbClr val="8FB8E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 / 23</a:t>
            </a:r>
            <a:endParaRPr lang="en-US" sz="1200" dirty="0"/>
          </a:p>
        </p:txBody>
      </p:sp>
      <p:sp>
        <p:nvSpPr>
          <p:cNvPr id="6" name="Shape 4"/>
          <p:cNvSpPr/>
          <p:nvPr/>
        </p:nvSpPr>
        <p:spPr>
          <a:xfrm>
            <a:off x="320040" y="804672"/>
            <a:ext cx="1920240" cy="329184"/>
          </a:xfrm>
          <a:prstGeom prst="roundRect">
            <a:avLst>
              <a:gd name="adj" fmla="val 16667"/>
            </a:avLst>
          </a:prstGeom>
          <a:solidFill>
            <a:srgbClr val="C55A11"/>
          </a:solidFill>
          <a:ln w="12700">
            <a:solidFill>
              <a:srgbClr val="C55A1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320040" y="804672"/>
            <a:ext cx="192024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METABOLIC</a:t>
            </a:r>
            <a:endParaRPr lang="en-US" sz="1000" dirty="0"/>
          </a:p>
        </p:txBody>
      </p:sp>
      <p:sp>
        <p:nvSpPr>
          <p:cNvPr id="8" name="Text 6"/>
          <p:cNvSpPr/>
          <p:nvPr/>
        </p:nvSpPr>
        <p:spPr>
          <a:xfrm>
            <a:off x="2377440" y="822960"/>
            <a:ext cx="10972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8FB8E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APPEARS IN: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804672"/>
            <a:ext cx="822960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CCDD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DEFINE (10 mg), EQUILIBRIA (10 mg), GUT HEALTH (10 mg), IGNITE (10 mg)</a:t>
            </a:r>
            <a:endParaRPr lang="en-US" sz="1000" dirty="0"/>
          </a:p>
        </p:txBody>
      </p:sp>
      <p:sp>
        <p:nvSpPr>
          <p:cNvPr id="10" name="Shape 8"/>
          <p:cNvSpPr/>
          <p:nvPr/>
        </p:nvSpPr>
        <p:spPr>
          <a:xfrm>
            <a:off x="274320" y="1417320"/>
            <a:ext cx="11640312" cy="4480560"/>
          </a:xfrm>
          <a:prstGeom prst="rect">
            <a:avLst/>
          </a:prstGeom>
          <a:solidFill>
            <a:srgbClr val="FFFFFF"/>
          </a:solidFill>
          <a:ln w="12700">
            <a:solidFill>
              <a:srgbClr val="E0E4E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502920" y="1572768"/>
            <a:ext cx="11247120" cy="41605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spcBef>
                <a:spcPts val="600"/>
              </a:spcBef>
            </a:pPr>
            <a:r>
              <a:rPr lang="en-US" sz="155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Mitochondrial-derived peptide encoded in the 12S rRNA region of mitochondrial DNA</a:t>
            </a:r>
            <a:endParaRPr lang="en-US" sz="1550" dirty="0"/>
          </a:p>
          <a:p>
            <a:pPr>
              <a:spcBef>
                <a:spcPts val="600"/>
              </a:spcBef>
            </a:pPr>
            <a:r>
              <a:rPr lang="en-US" sz="155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Activates AMPK — the master metabolic switch for energy homeostasis and fat oxidation</a:t>
            </a:r>
            <a:endParaRPr lang="en-US" sz="1550" dirty="0"/>
          </a:p>
          <a:p>
            <a:pPr>
              <a:spcBef>
                <a:spcPts val="600"/>
              </a:spcBef>
            </a:pPr>
            <a:r>
              <a:rPr lang="en-US" sz="155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Enhances insulin sensitivity, glucose uptake, and mitochondrial biogenesis</a:t>
            </a:r>
            <a:endParaRPr lang="en-US" sz="1550" dirty="0"/>
          </a:p>
          <a:p>
            <a:pPr>
              <a:spcBef>
                <a:spcPts val="600"/>
              </a:spcBef>
            </a:pPr>
            <a:r>
              <a:rPr lang="en-US" sz="155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Levels decline naturally with age; shown to extend lifespan in multiple animal models</a:t>
            </a:r>
            <a:endParaRPr lang="en-US" sz="1550" dirty="0"/>
          </a:p>
        </p:txBody>
      </p:sp>
      <p:sp>
        <p:nvSpPr>
          <p:cNvPr id="12" name="Shape 10"/>
          <p:cNvSpPr/>
          <p:nvPr/>
        </p:nvSpPr>
        <p:spPr>
          <a:xfrm>
            <a:off x="0" y="6601968"/>
            <a:ext cx="12192000" cy="91440"/>
          </a:xfrm>
          <a:prstGeom prst="rect">
            <a:avLst/>
          </a:prstGeom>
          <a:solidFill>
            <a:srgbClr val="C55A11"/>
          </a:solidFill>
          <a:ln w="12700">
            <a:solidFill>
              <a:srgbClr val="C55A1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Text 11"/>
          <p:cNvSpPr/>
          <p:nvPr/>
        </p:nvSpPr>
        <p:spPr>
          <a:xfrm>
            <a:off x="0" y="6583680"/>
            <a:ext cx="121920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revrcel.com  |  Physician-Guided Longevity &amp; Wellness  |  For affiliate/physician reference only</a:t>
            </a:r>
            <a:endParaRPr lang="en-US" sz="9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2F4F7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12192000" cy="1234440"/>
          </a:xfrm>
          <a:prstGeom prst="rect">
            <a:avLst/>
          </a:prstGeom>
          <a:solidFill>
            <a:srgbClr val="1F3864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320040" y="73152"/>
            <a:ext cx="868680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NAD+</a:t>
            </a:r>
            <a:endParaRPr lang="en-US" sz="3600" dirty="0"/>
          </a:p>
        </p:txBody>
      </p:sp>
      <p:sp>
        <p:nvSpPr>
          <p:cNvPr id="5" name="Text 3"/>
          <p:cNvSpPr/>
          <p:nvPr/>
        </p:nvSpPr>
        <p:spPr>
          <a:xfrm>
            <a:off x="9875520" y="73152"/>
            <a:ext cx="20116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200" dirty="0">
                <a:solidFill>
                  <a:srgbClr val="8FB8E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 / 23</a:t>
            </a:r>
            <a:endParaRPr lang="en-US" sz="1200" dirty="0"/>
          </a:p>
        </p:txBody>
      </p:sp>
      <p:sp>
        <p:nvSpPr>
          <p:cNvPr id="6" name="Shape 4"/>
          <p:cNvSpPr/>
          <p:nvPr/>
        </p:nvSpPr>
        <p:spPr>
          <a:xfrm>
            <a:off x="320040" y="804672"/>
            <a:ext cx="1920240" cy="329184"/>
          </a:xfrm>
          <a:prstGeom prst="roundRect">
            <a:avLst>
              <a:gd name="adj" fmla="val 16667"/>
            </a:avLst>
          </a:prstGeom>
          <a:solidFill>
            <a:srgbClr val="7030A0"/>
          </a:solidFill>
          <a:ln w="12700">
            <a:solidFill>
              <a:srgbClr val="7030A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320040" y="804672"/>
            <a:ext cx="192024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CELLULAR ENERGY</a:t>
            </a:r>
            <a:endParaRPr lang="en-US" sz="1000" dirty="0"/>
          </a:p>
        </p:txBody>
      </p:sp>
      <p:sp>
        <p:nvSpPr>
          <p:cNvPr id="8" name="Text 6"/>
          <p:cNvSpPr/>
          <p:nvPr/>
        </p:nvSpPr>
        <p:spPr>
          <a:xfrm>
            <a:off x="2377440" y="822960"/>
            <a:ext cx="10972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8FB8E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APPEARS IN: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804672"/>
            <a:ext cx="822960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CCDD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NAD+ (standalone)</a:t>
            </a:r>
            <a:endParaRPr lang="en-US" sz="1000" dirty="0"/>
          </a:p>
        </p:txBody>
      </p:sp>
      <p:sp>
        <p:nvSpPr>
          <p:cNvPr id="10" name="Shape 8"/>
          <p:cNvSpPr/>
          <p:nvPr/>
        </p:nvSpPr>
        <p:spPr>
          <a:xfrm>
            <a:off x="274320" y="1417320"/>
            <a:ext cx="11640312" cy="4480560"/>
          </a:xfrm>
          <a:prstGeom prst="rect">
            <a:avLst/>
          </a:prstGeom>
          <a:solidFill>
            <a:srgbClr val="FFFFFF"/>
          </a:solidFill>
          <a:ln w="12700">
            <a:solidFill>
              <a:srgbClr val="E0E4E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502920" y="1572768"/>
            <a:ext cx="11247120" cy="41605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spcBef>
                <a:spcPts val="600"/>
              </a:spcBef>
            </a:pPr>
            <a:r>
              <a:rPr lang="en-US" sz="155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Nicotinamide Adenine Dinucleotide — essential coenzyme in every cell; 500+ enzymatic reactions</a:t>
            </a:r>
            <a:endParaRPr lang="en-US" sz="1550" dirty="0"/>
          </a:p>
          <a:p>
            <a:pPr>
              <a:spcBef>
                <a:spcPts val="600"/>
              </a:spcBef>
            </a:pPr>
            <a:r>
              <a:rPr lang="en-US" sz="155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Drives ATP production via electron transport chain; activates sirtuins for longevity gene expression</a:t>
            </a:r>
            <a:endParaRPr lang="en-US" sz="1550" dirty="0"/>
          </a:p>
          <a:p>
            <a:pPr>
              <a:spcBef>
                <a:spcPts val="600"/>
              </a:spcBef>
            </a:pPr>
            <a:r>
              <a:rPr lang="en-US" sz="155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Activates PARP enzymes for DNA repair; NAD+ levels decline ~50% by age 60</a:t>
            </a:r>
            <a:endParaRPr lang="en-US" sz="1550" dirty="0"/>
          </a:p>
          <a:p>
            <a:pPr>
              <a:spcBef>
                <a:spcPts val="600"/>
              </a:spcBef>
            </a:pPr>
            <a:r>
              <a:rPr lang="en-US" sz="155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Injectable NAD+ delivers faster cellular uptake than oral NMN/NR precursors</a:t>
            </a:r>
            <a:endParaRPr lang="en-US" sz="1550" dirty="0"/>
          </a:p>
        </p:txBody>
      </p:sp>
      <p:sp>
        <p:nvSpPr>
          <p:cNvPr id="12" name="Shape 10"/>
          <p:cNvSpPr/>
          <p:nvPr/>
        </p:nvSpPr>
        <p:spPr>
          <a:xfrm>
            <a:off x="0" y="6601968"/>
            <a:ext cx="12192000" cy="91440"/>
          </a:xfrm>
          <a:prstGeom prst="rect">
            <a:avLst/>
          </a:prstGeom>
          <a:solidFill>
            <a:srgbClr val="7030A0"/>
          </a:solidFill>
          <a:ln w="12700">
            <a:solidFill>
              <a:srgbClr val="7030A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Text 11"/>
          <p:cNvSpPr/>
          <p:nvPr/>
        </p:nvSpPr>
        <p:spPr>
          <a:xfrm>
            <a:off x="0" y="6583680"/>
            <a:ext cx="121920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revrcel.com  |  Physician-Guided Longevity &amp; Wellness  |  For affiliate/physician reference only</a:t>
            </a:r>
            <a:endParaRPr lang="en-US" sz="9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2F4F7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12192000" cy="1234440"/>
          </a:xfrm>
          <a:prstGeom prst="rect">
            <a:avLst/>
          </a:prstGeom>
          <a:solidFill>
            <a:srgbClr val="1F3864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320040" y="73152"/>
            <a:ext cx="868680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Oxytocin</a:t>
            </a:r>
            <a:endParaRPr lang="en-US" sz="3600" dirty="0"/>
          </a:p>
        </p:txBody>
      </p:sp>
      <p:sp>
        <p:nvSpPr>
          <p:cNvPr id="5" name="Text 3"/>
          <p:cNvSpPr/>
          <p:nvPr/>
        </p:nvSpPr>
        <p:spPr>
          <a:xfrm>
            <a:off x="9875520" y="73152"/>
            <a:ext cx="20116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200" dirty="0">
                <a:solidFill>
                  <a:srgbClr val="8FB8E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 / 23</a:t>
            </a:r>
            <a:endParaRPr lang="en-US" sz="1200" dirty="0"/>
          </a:p>
        </p:txBody>
      </p:sp>
      <p:sp>
        <p:nvSpPr>
          <p:cNvPr id="6" name="Shape 4"/>
          <p:cNvSpPr/>
          <p:nvPr/>
        </p:nvSpPr>
        <p:spPr>
          <a:xfrm>
            <a:off x="320040" y="804672"/>
            <a:ext cx="1920240" cy="329184"/>
          </a:xfrm>
          <a:prstGeom prst="roundRect">
            <a:avLst>
              <a:gd name="adj" fmla="val 16667"/>
            </a:avLst>
          </a:prstGeom>
          <a:solidFill>
            <a:srgbClr val="C0143C"/>
          </a:solidFill>
          <a:ln w="12700">
            <a:solidFill>
              <a:srgbClr val="C0143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320040" y="804672"/>
            <a:ext cx="192024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SEXUAL/EMOTIONAL</a:t>
            </a:r>
            <a:endParaRPr lang="en-US" sz="1000" dirty="0"/>
          </a:p>
        </p:txBody>
      </p:sp>
      <p:sp>
        <p:nvSpPr>
          <p:cNvPr id="8" name="Text 6"/>
          <p:cNvSpPr/>
          <p:nvPr/>
        </p:nvSpPr>
        <p:spPr>
          <a:xfrm>
            <a:off x="2377440" y="822960"/>
            <a:ext cx="10972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8FB8E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APPEARS IN: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804672"/>
            <a:ext cx="822960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CCDD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INTIMACY (50 mg)</a:t>
            </a:r>
            <a:endParaRPr lang="en-US" sz="1000" dirty="0"/>
          </a:p>
        </p:txBody>
      </p:sp>
      <p:sp>
        <p:nvSpPr>
          <p:cNvPr id="10" name="Shape 8"/>
          <p:cNvSpPr/>
          <p:nvPr/>
        </p:nvSpPr>
        <p:spPr>
          <a:xfrm>
            <a:off x="274320" y="1417320"/>
            <a:ext cx="11640312" cy="4480560"/>
          </a:xfrm>
          <a:prstGeom prst="rect">
            <a:avLst/>
          </a:prstGeom>
          <a:solidFill>
            <a:srgbClr val="FFFFFF"/>
          </a:solidFill>
          <a:ln w="12700">
            <a:solidFill>
              <a:srgbClr val="E0E4E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502920" y="1572768"/>
            <a:ext cx="11247120" cy="41605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spcBef>
                <a:spcPts val="600"/>
              </a:spcBef>
            </a:pPr>
            <a:r>
              <a:rPr lang="en-US" sz="155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9-amino-acid neuropeptide produced in the hypothalamus — the primary "bonding hormone"</a:t>
            </a:r>
            <a:endParaRPr lang="en-US" sz="1550" dirty="0"/>
          </a:p>
          <a:p>
            <a:pPr>
              <a:spcBef>
                <a:spcPts val="600"/>
              </a:spcBef>
            </a:pPr>
            <a:r>
              <a:rPr lang="en-US" sz="155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Promotes trust, empathy, emotional safety, and social closeness via limbic system activation</a:t>
            </a:r>
            <a:endParaRPr lang="en-US" sz="1550" dirty="0"/>
          </a:p>
          <a:p>
            <a:pPr>
              <a:spcBef>
                <a:spcPts val="600"/>
              </a:spcBef>
            </a:pPr>
            <a:r>
              <a:rPr lang="en-US" sz="155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Reduces cortisol and activates the parasympathetic nervous system (rest-and-digest state)</a:t>
            </a:r>
            <a:endParaRPr lang="en-US" sz="1550" dirty="0"/>
          </a:p>
          <a:p>
            <a:pPr>
              <a:spcBef>
                <a:spcPts val="600"/>
              </a:spcBef>
            </a:pPr>
            <a:r>
              <a:rPr lang="en-US" sz="155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Used clinically for anxiety, PTSD, autism spectrum, and to enhance intimacy and partner bonding</a:t>
            </a:r>
            <a:endParaRPr lang="en-US" sz="1550" dirty="0"/>
          </a:p>
        </p:txBody>
      </p:sp>
      <p:sp>
        <p:nvSpPr>
          <p:cNvPr id="12" name="Shape 10"/>
          <p:cNvSpPr/>
          <p:nvPr/>
        </p:nvSpPr>
        <p:spPr>
          <a:xfrm>
            <a:off x="0" y="6601968"/>
            <a:ext cx="12192000" cy="91440"/>
          </a:xfrm>
          <a:prstGeom prst="rect">
            <a:avLst/>
          </a:prstGeom>
          <a:solidFill>
            <a:srgbClr val="C0143C"/>
          </a:solidFill>
          <a:ln w="12700">
            <a:solidFill>
              <a:srgbClr val="C0143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Text 11"/>
          <p:cNvSpPr/>
          <p:nvPr/>
        </p:nvSpPr>
        <p:spPr>
          <a:xfrm>
            <a:off x="0" y="6583680"/>
            <a:ext cx="121920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revrcel.com  |  Physician-Guided Longevity &amp; Wellness  |  For affiliate/physician reference only</a:t>
            </a:r>
            <a:endParaRPr lang="en-US" sz="9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2F4F7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12192000" cy="1234440"/>
          </a:xfrm>
          <a:prstGeom prst="rect">
            <a:avLst/>
          </a:prstGeom>
          <a:solidFill>
            <a:srgbClr val="1F3864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320040" y="73152"/>
            <a:ext cx="868680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PT-141</a:t>
            </a:r>
            <a:endParaRPr lang="en-US" sz="3600" dirty="0"/>
          </a:p>
        </p:txBody>
      </p:sp>
      <p:sp>
        <p:nvSpPr>
          <p:cNvPr id="5" name="Text 3"/>
          <p:cNvSpPr/>
          <p:nvPr/>
        </p:nvSpPr>
        <p:spPr>
          <a:xfrm>
            <a:off x="9875520" y="73152"/>
            <a:ext cx="20116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200" dirty="0">
                <a:solidFill>
                  <a:srgbClr val="8FB8E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 / 23</a:t>
            </a:r>
            <a:endParaRPr lang="en-US" sz="1200" dirty="0"/>
          </a:p>
        </p:txBody>
      </p:sp>
      <p:sp>
        <p:nvSpPr>
          <p:cNvPr id="6" name="Shape 4"/>
          <p:cNvSpPr/>
          <p:nvPr/>
        </p:nvSpPr>
        <p:spPr>
          <a:xfrm>
            <a:off x="320040" y="804672"/>
            <a:ext cx="1920240" cy="329184"/>
          </a:xfrm>
          <a:prstGeom prst="roundRect">
            <a:avLst>
              <a:gd name="adj" fmla="val 16667"/>
            </a:avLst>
          </a:prstGeom>
          <a:solidFill>
            <a:srgbClr val="C0143C"/>
          </a:solidFill>
          <a:ln w="12700">
            <a:solidFill>
              <a:srgbClr val="C0143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320040" y="804672"/>
            <a:ext cx="192024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SEXUAL HEALTH</a:t>
            </a:r>
            <a:endParaRPr lang="en-US" sz="1000" dirty="0"/>
          </a:p>
        </p:txBody>
      </p:sp>
      <p:sp>
        <p:nvSpPr>
          <p:cNvPr id="8" name="Text 6"/>
          <p:cNvSpPr/>
          <p:nvPr/>
        </p:nvSpPr>
        <p:spPr>
          <a:xfrm>
            <a:off x="2377440" y="822960"/>
            <a:ext cx="10972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8FB8E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APPEARS IN: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804672"/>
            <a:ext cx="822960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CCDD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INTIMACY (10 mg)</a:t>
            </a:r>
            <a:endParaRPr lang="en-US" sz="1000" dirty="0"/>
          </a:p>
        </p:txBody>
      </p:sp>
      <p:sp>
        <p:nvSpPr>
          <p:cNvPr id="10" name="Shape 8"/>
          <p:cNvSpPr/>
          <p:nvPr/>
        </p:nvSpPr>
        <p:spPr>
          <a:xfrm>
            <a:off x="274320" y="1417320"/>
            <a:ext cx="11640312" cy="4480560"/>
          </a:xfrm>
          <a:prstGeom prst="rect">
            <a:avLst/>
          </a:prstGeom>
          <a:solidFill>
            <a:srgbClr val="FFFFFF"/>
          </a:solidFill>
          <a:ln w="12700">
            <a:solidFill>
              <a:srgbClr val="E0E4E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502920" y="1572768"/>
            <a:ext cx="11247120" cy="41605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spcBef>
                <a:spcPts val="600"/>
              </a:spcBef>
            </a:pPr>
            <a:r>
              <a:rPr lang="en-US" sz="155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Bremelanotide — cyclic heptapeptide melanocortin receptor agonist (MC3R, MC4R)</a:t>
            </a:r>
            <a:endParaRPr lang="en-US" sz="1550" dirty="0"/>
          </a:p>
          <a:p>
            <a:pPr>
              <a:spcBef>
                <a:spcPts val="600"/>
              </a:spcBef>
            </a:pPr>
            <a:r>
              <a:rPr lang="en-US" sz="155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Acts centrally in the CNS to activate arousal pathways — does NOT work on the vascular system</a:t>
            </a:r>
            <a:endParaRPr lang="en-US" sz="1550" dirty="0"/>
          </a:p>
          <a:p>
            <a:pPr>
              <a:spcBef>
                <a:spcPts val="600"/>
              </a:spcBef>
            </a:pPr>
            <a:r>
              <a:rPr lang="en-US" sz="155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FDA-approved for Hypoactive Sexual Desire Disorder (HSDD) in women (brand: Vyleesi)</a:t>
            </a:r>
            <a:endParaRPr lang="en-US" sz="1550" dirty="0"/>
          </a:p>
          <a:p>
            <a:pPr>
              <a:spcBef>
                <a:spcPts val="600"/>
              </a:spcBef>
            </a:pPr>
            <a:r>
              <a:rPr lang="en-US" sz="155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Effective for both men and women regardless of hormonal or vascular status</a:t>
            </a:r>
            <a:endParaRPr lang="en-US" sz="1550" dirty="0"/>
          </a:p>
        </p:txBody>
      </p:sp>
      <p:sp>
        <p:nvSpPr>
          <p:cNvPr id="12" name="Shape 10"/>
          <p:cNvSpPr/>
          <p:nvPr/>
        </p:nvSpPr>
        <p:spPr>
          <a:xfrm>
            <a:off x="0" y="6601968"/>
            <a:ext cx="12192000" cy="91440"/>
          </a:xfrm>
          <a:prstGeom prst="rect">
            <a:avLst/>
          </a:prstGeom>
          <a:solidFill>
            <a:srgbClr val="C0143C"/>
          </a:solidFill>
          <a:ln w="12700">
            <a:solidFill>
              <a:srgbClr val="C0143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Text 11"/>
          <p:cNvSpPr/>
          <p:nvPr/>
        </p:nvSpPr>
        <p:spPr>
          <a:xfrm>
            <a:off x="0" y="6583680"/>
            <a:ext cx="121920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revrcel.com  |  Physician-Guided Longevity &amp; Wellness  |  For affiliate/physician reference only</a:t>
            </a:r>
            <a:endParaRPr lang="en-US" sz="9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2F4F7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12192000" cy="1234440"/>
          </a:xfrm>
          <a:prstGeom prst="rect">
            <a:avLst/>
          </a:prstGeom>
          <a:solidFill>
            <a:srgbClr val="1F3864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320040" y="73152"/>
            <a:ext cx="868680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Selank</a:t>
            </a:r>
            <a:endParaRPr lang="en-US" sz="3600" dirty="0"/>
          </a:p>
        </p:txBody>
      </p:sp>
      <p:sp>
        <p:nvSpPr>
          <p:cNvPr id="5" name="Text 3"/>
          <p:cNvSpPr/>
          <p:nvPr/>
        </p:nvSpPr>
        <p:spPr>
          <a:xfrm>
            <a:off x="9875520" y="73152"/>
            <a:ext cx="20116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200" dirty="0">
                <a:solidFill>
                  <a:srgbClr val="8FB8E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 / 23</a:t>
            </a:r>
            <a:endParaRPr lang="en-US" sz="1200" dirty="0"/>
          </a:p>
        </p:txBody>
      </p:sp>
      <p:sp>
        <p:nvSpPr>
          <p:cNvPr id="6" name="Shape 4"/>
          <p:cNvSpPr/>
          <p:nvPr/>
        </p:nvSpPr>
        <p:spPr>
          <a:xfrm>
            <a:off x="320040" y="804672"/>
            <a:ext cx="1920240" cy="329184"/>
          </a:xfrm>
          <a:prstGeom prst="roundRect">
            <a:avLst>
              <a:gd name="adj" fmla="val 16667"/>
            </a:avLst>
          </a:prstGeom>
          <a:solidFill>
            <a:srgbClr val="375623"/>
          </a:solidFill>
          <a:ln w="12700">
            <a:solidFill>
              <a:srgbClr val="37562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320040" y="804672"/>
            <a:ext cx="192024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COGNITIVE/ANXIOLYTIC</a:t>
            </a:r>
            <a:endParaRPr lang="en-US" sz="1000" dirty="0"/>
          </a:p>
        </p:txBody>
      </p:sp>
      <p:sp>
        <p:nvSpPr>
          <p:cNvPr id="8" name="Text 6"/>
          <p:cNvSpPr/>
          <p:nvPr/>
        </p:nvSpPr>
        <p:spPr>
          <a:xfrm>
            <a:off x="2377440" y="822960"/>
            <a:ext cx="10972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8FB8E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APPEARS IN: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804672"/>
            <a:ext cx="822960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CCDD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CLARITY (5 mg), SLEEPWELL (5 mg)</a:t>
            </a:r>
            <a:endParaRPr lang="en-US" sz="1000" dirty="0"/>
          </a:p>
        </p:txBody>
      </p:sp>
      <p:sp>
        <p:nvSpPr>
          <p:cNvPr id="10" name="Shape 8"/>
          <p:cNvSpPr/>
          <p:nvPr/>
        </p:nvSpPr>
        <p:spPr>
          <a:xfrm>
            <a:off x="274320" y="1417320"/>
            <a:ext cx="11640312" cy="4480560"/>
          </a:xfrm>
          <a:prstGeom prst="rect">
            <a:avLst/>
          </a:prstGeom>
          <a:solidFill>
            <a:srgbClr val="FFFFFF"/>
          </a:solidFill>
          <a:ln w="12700">
            <a:solidFill>
              <a:srgbClr val="E0E4E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502920" y="1572768"/>
            <a:ext cx="11247120" cy="41605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spcBef>
                <a:spcPts val="600"/>
              </a:spcBef>
            </a:pPr>
            <a:r>
              <a:rPr lang="en-US" sz="155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Heptapeptide analog of endogenous tuftsin — developed by the Russian Academy of Sciences</a:t>
            </a:r>
            <a:endParaRPr lang="en-US" sz="1550" dirty="0"/>
          </a:p>
          <a:p>
            <a:pPr>
              <a:spcBef>
                <a:spcPts val="600"/>
              </a:spcBef>
            </a:pPr>
            <a:r>
              <a:rPr lang="en-US" sz="155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Modulates GABA-A receptors and upregulates BDNF for anxiolytic and neuroprotective effects</a:t>
            </a:r>
            <a:endParaRPr lang="en-US" sz="1550" dirty="0"/>
          </a:p>
          <a:p>
            <a:pPr>
              <a:spcBef>
                <a:spcPts val="600"/>
              </a:spcBef>
            </a:pPr>
            <a:r>
              <a:rPr lang="en-US" sz="155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Eliminates anxiety and fear without sedation, dependency, or benzodiazepine-like withdrawal</a:t>
            </a:r>
            <a:endParaRPr lang="en-US" sz="1550" dirty="0"/>
          </a:p>
          <a:p>
            <a:pPr>
              <a:spcBef>
                <a:spcPts val="600"/>
              </a:spcBef>
            </a:pPr>
            <a:r>
              <a:rPr lang="en-US" sz="155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Enhances memory consolidation, emotional resilience, and learning capacity in clinical trials</a:t>
            </a:r>
            <a:endParaRPr lang="en-US" sz="1550" dirty="0"/>
          </a:p>
        </p:txBody>
      </p:sp>
      <p:sp>
        <p:nvSpPr>
          <p:cNvPr id="12" name="Shape 10"/>
          <p:cNvSpPr/>
          <p:nvPr/>
        </p:nvSpPr>
        <p:spPr>
          <a:xfrm>
            <a:off x="0" y="6601968"/>
            <a:ext cx="12192000" cy="91440"/>
          </a:xfrm>
          <a:prstGeom prst="rect">
            <a:avLst/>
          </a:prstGeom>
          <a:solidFill>
            <a:srgbClr val="375623"/>
          </a:solidFill>
          <a:ln w="12700">
            <a:solidFill>
              <a:srgbClr val="37562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Text 11"/>
          <p:cNvSpPr/>
          <p:nvPr/>
        </p:nvSpPr>
        <p:spPr>
          <a:xfrm>
            <a:off x="0" y="6583680"/>
            <a:ext cx="121920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revrcel.com  |  Physician-Guided Longevity &amp; Wellness  |  For affiliate/physician reference only</a:t>
            </a:r>
            <a:endParaRPr lang="en-US" sz="9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2F4F7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12192000" cy="1234440"/>
          </a:xfrm>
          <a:prstGeom prst="rect">
            <a:avLst/>
          </a:prstGeom>
          <a:solidFill>
            <a:srgbClr val="1F3864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320040" y="73152"/>
            <a:ext cx="868680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Semax</a:t>
            </a:r>
            <a:endParaRPr lang="en-US" sz="3600" dirty="0"/>
          </a:p>
        </p:txBody>
      </p:sp>
      <p:sp>
        <p:nvSpPr>
          <p:cNvPr id="5" name="Text 3"/>
          <p:cNvSpPr/>
          <p:nvPr/>
        </p:nvSpPr>
        <p:spPr>
          <a:xfrm>
            <a:off x="9875520" y="73152"/>
            <a:ext cx="20116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200" dirty="0">
                <a:solidFill>
                  <a:srgbClr val="8FB8E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 / 23</a:t>
            </a:r>
            <a:endParaRPr lang="en-US" sz="1200" dirty="0"/>
          </a:p>
        </p:txBody>
      </p:sp>
      <p:sp>
        <p:nvSpPr>
          <p:cNvPr id="6" name="Shape 4"/>
          <p:cNvSpPr/>
          <p:nvPr/>
        </p:nvSpPr>
        <p:spPr>
          <a:xfrm>
            <a:off x="320040" y="804672"/>
            <a:ext cx="1920240" cy="329184"/>
          </a:xfrm>
          <a:prstGeom prst="roundRect">
            <a:avLst>
              <a:gd name="adj" fmla="val 16667"/>
            </a:avLst>
          </a:prstGeom>
          <a:solidFill>
            <a:srgbClr val="375623"/>
          </a:solidFill>
          <a:ln w="12700">
            <a:solidFill>
              <a:srgbClr val="37562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320040" y="804672"/>
            <a:ext cx="192024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COGNITIVE</a:t>
            </a:r>
            <a:endParaRPr lang="en-US" sz="1000" dirty="0"/>
          </a:p>
        </p:txBody>
      </p:sp>
      <p:sp>
        <p:nvSpPr>
          <p:cNvPr id="8" name="Text 6"/>
          <p:cNvSpPr/>
          <p:nvPr/>
        </p:nvSpPr>
        <p:spPr>
          <a:xfrm>
            <a:off x="2377440" y="822960"/>
            <a:ext cx="10972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8FB8E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APPEARS IN: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804672"/>
            <a:ext cx="822960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CCDD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CLARITY (5 mg)</a:t>
            </a:r>
            <a:endParaRPr lang="en-US" sz="1000" dirty="0"/>
          </a:p>
        </p:txBody>
      </p:sp>
      <p:sp>
        <p:nvSpPr>
          <p:cNvPr id="10" name="Shape 8"/>
          <p:cNvSpPr/>
          <p:nvPr/>
        </p:nvSpPr>
        <p:spPr>
          <a:xfrm>
            <a:off x="274320" y="1417320"/>
            <a:ext cx="11640312" cy="4480560"/>
          </a:xfrm>
          <a:prstGeom prst="rect">
            <a:avLst/>
          </a:prstGeom>
          <a:solidFill>
            <a:srgbClr val="FFFFFF"/>
          </a:solidFill>
          <a:ln w="12700">
            <a:solidFill>
              <a:srgbClr val="E0E4E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502920" y="1572768"/>
            <a:ext cx="11247120" cy="41605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spcBef>
                <a:spcPts val="600"/>
              </a:spcBef>
            </a:pPr>
            <a:r>
              <a:rPr lang="en-US" sz="155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Synthetic 7-amino-acid ACTH(4-7) analog — developed by Russian Institute of Molecular Genetics</a:t>
            </a:r>
            <a:endParaRPr lang="en-US" sz="1550" dirty="0"/>
          </a:p>
          <a:p>
            <a:pPr>
              <a:spcBef>
                <a:spcPts val="600"/>
              </a:spcBef>
            </a:pPr>
            <a:r>
              <a:rPr lang="en-US" sz="155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Increases BDNF, NGF, and VEGF expression — neuroprotective and neuroplastic at the cellular level</a:t>
            </a:r>
            <a:endParaRPr lang="en-US" sz="1550" dirty="0"/>
          </a:p>
          <a:p>
            <a:pPr>
              <a:spcBef>
                <a:spcPts val="600"/>
              </a:spcBef>
            </a:pPr>
            <a:r>
              <a:rPr lang="en-US" sz="155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Enhances dopaminergic and serotonergic tone → sharper focus, motivation, and stress resilience</a:t>
            </a:r>
            <a:endParaRPr lang="en-US" sz="1550" dirty="0"/>
          </a:p>
          <a:p>
            <a:pPr>
              <a:spcBef>
                <a:spcPts val="600"/>
              </a:spcBef>
            </a:pPr>
            <a:r>
              <a:rPr lang="en-US" sz="155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Used clinically for stroke recovery, cognitive decline, and ADHD; fast onset (30–60 min)</a:t>
            </a:r>
            <a:endParaRPr lang="en-US" sz="1550" dirty="0"/>
          </a:p>
        </p:txBody>
      </p:sp>
      <p:sp>
        <p:nvSpPr>
          <p:cNvPr id="12" name="Shape 10"/>
          <p:cNvSpPr/>
          <p:nvPr/>
        </p:nvSpPr>
        <p:spPr>
          <a:xfrm>
            <a:off x="0" y="6601968"/>
            <a:ext cx="12192000" cy="91440"/>
          </a:xfrm>
          <a:prstGeom prst="rect">
            <a:avLst/>
          </a:prstGeom>
          <a:solidFill>
            <a:srgbClr val="375623"/>
          </a:solidFill>
          <a:ln w="12700">
            <a:solidFill>
              <a:srgbClr val="37562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Text 11"/>
          <p:cNvSpPr/>
          <p:nvPr/>
        </p:nvSpPr>
        <p:spPr>
          <a:xfrm>
            <a:off x="0" y="6583680"/>
            <a:ext cx="121920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revrcel.com  |  Physician-Guided Longevity &amp; Wellness  |  For affiliate/physician reference only</a:t>
            </a:r>
            <a:endParaRPr lang="en-US" sz="9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2F4F7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12192000" cy="1234440"/>
          </a:xfrm>
          <a:prstGeom prst="rect">
            <a:avLst/>
          </a:prstGeom>
          <a:solidFill>
            <a:srgbClr val="1F3864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320040" y="73152"/>
            <a:ext cx="868680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Sermorelin</a:t>
            </a:r>
            <a:endParaRPr lang="en-US" sz="3600" dirty="0"/>
          </a:p>
        </p:txBody>
      </p:sp>
      <p:sp>
        <p:nvSpPr>
          <p:cNvPr id="5" name="Text 3"/>
          <p:cNvSpPr/>
          <p:nvPr/>
        </p:nvSpPr>
        <p:spPr>
          <a:xfrm>
            <a:off x="9875520" y="73152"/>
            <a:ext cx="20116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200" dirty="0">
                <a:solidFill>
                  <a:srgbClr val="8FB8E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 / 23</a:t>
            </a:r>
            <a:endParaRPr lang="en-US" sz="1200" dirty="0"/>
          </a:p>
        </p:txBody>
      </p:sp>
      <p:sp>
        <p:nvSpPr>
          <p:cNvPr id="6" name="Shape 4"/>
          <p:cNvSpPr/>
          <p:nvPr/>
        </p:nvSpPr>
        <p:spPr>
          <a:xfrm>
            <a:off x="320040" y="804672"/>
            <a:ext cx="1920240" cy="329184"/>
          </a:xfrm>
          <a:prstGeom prst="roundRect">
            <a:avLst>
              <a:gd name="adj" fmla="val 16667"/>
            </a:avLst>
          </a:prstGeom>
          <a:solidFill>
            <a:srgbClr val="2E75B6"/>
          </a:solidFill>
          <a:ln w="12700">
            <a:solidFill>
              <a:srgbClr val="2E75B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320040" y="804672"/>
            <a:ext cx="192024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GH STIMULATOR</a:t>
            </a:r>
            <a:endParaRPr lang="en-US" sz="1000" dirty="0"/>
          </a:p>
        </p:txBody>
      </p:sp>
      <p:sp>
        <p:nvSpPr>
          <p:cNvPr id="8" name="Text 6"/>
          <p:cNvSpPr/>
          <p:nvPr/>
        </p:nvSpPr>
        <p:spPr>
          <a:xfrm>
            <a:off x="2377440" y="822960"/>
            <a:ext cx="10972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8FB8E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APPEARS IN: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804672"/>
            <a:ext cx="822960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CCDD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SERMORELIN (standalone) — Lab Required</a:t>
            </a:r>
            <a:endParaRPr lang="en-US" sz="1000" dirty="0"/>
          </a:p>
        </p:txBody>
      </p:sp>
      <p:sp>
        <p:nvSpPr>
          <p:cNvPr id="10" name="Shape 8"/>
          <p:cNvSpPr/>
          <p:nvPr/>
        </p:nvSpPr>
        <p:spPr>
          <a:xfrm>
            <a:off x="274320" y="1417320"/>
            <a:ext cx="11640312" cy="4480560"/>
          </a:xfrm>
          <a:prstGeom prst="rect">
            <a:avLst/>
          </a:prstGeom>
          <a:solidFill>
            <a:srgbClr val="FFFFFF"/>
          </a:solidFill>
          <a:ln w="12700">
            <a:solidFill>
              <a:srgbClr val="E0E4E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502920" y="1572768"/>
            <a:ext cx="11247120" cy="41605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spcBef>
                <a:spcPts val="600"/>
              </a:spcBef>
            </a:pPr>
            <a:r>
              <a:rPr lang="en-US" sz="155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29-amino-acid synthetic GHRH analog — stimulates the anterior pituitary to secrete natural GH</a:t>
            </a:r>
            <a:endParaRPr lang="en-US" sz="1550" dirty="0"/>
          </a:p>
          <a:p>
            <a:pPr>
              <a:spcBef>
                <a:spcPts val="600"/>
              </a:spcBef>
            </a:pPr>
            <a:r>
              <a:rPr lang="en-US" sz="155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Physiological mechanism: preserves the pituitary feedback loop unlike direct HGH injection</a:t>
            </a:r>
            <a:endParaRPr lang="en-US" sz="1550" dirty="0"/>
          </a:p>
          <a:p>
            <a:pPr>
              <a:spcBef>
                <a:spcPts val="600"/>
              </a:spcBef>
            </a:pPr>
            <a:r>
              <a:rPr lang="en-US" sz="155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Improves body composition, sleep quality, skin elasticity, energy, and cognitive function</a:t>
            </a:r>
            <a:endParaRPr lang="en-US" sz="1550" dirty="0"/>
          </a:p>
          <a:p>
            <a:pPr>
              <a:spcBef>
                <a:spcPts val="600"/>
              </a:spcBef>
            </a:pPr>
            <a:r>
              <a:rPr lang="en-US" sz="155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Safer long-term alternative to exogenous HGH; IGF-1 and GH levels monitored quarterly</a:t>
            </a:r>
            <a:endParaRPr lang="en-US" sz="1550" dirty="0"/>
          </a:p>
        </p:txBody>
      </p:sp>
      <p:sp>
        <p:nvSpPr>
          <p:cNvPr id="12" name="Shape 10"/>
          <p:cNvSpPr/>
          <p:nvPr/>
        </p:nvSpPr>
        <p:spPr>
          <a:xfrm>
            <a:off x="0" y="6601968"/>
            <a:ext cx="12192000" cy="91440"/>
          </a:xfrm>
          <a:prstGeom prst="rect">
            <a:avLst/>
          </a:prstGeom>
          <a:solidFill>
            <a:srgbClr val="2E75B6"/>
          </a:solidFill>
          <a:ln w="12700">
            <a:solidFill>
              <a:srgbClr val="2E75B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Text 11"/>
          <p:cNvSpPr/>
          <p:nvPr/>
        </p:nvSpPr>
        <p:spPr>
          <a:xfrm>
            <a:off x="0" y="6583680"/>
            <a:ext cx="121920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revrcel.com  |  Physician-Guided Longevity &amp; Wellness  |  For affiliate/physician reference only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2F4F7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12192000" cy="1234440"/>
          </a:xfrm>
          <a:prstGeom prst="rect">
            <a:avLst/>
          </a:prstGeom>
          <a:solidFill>
            <a:srgbClr val="1F3864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320040" y="73152"/>
            <a:ext cx="868680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AOD-9604</a:t>
            </a:r>
            <a:endParaRPr lang="en-US" sz="3600" dirty="0"/>
          </a:p>
        </p:txBody>
      </p:sp>
      <p:sp>
        <p:nvSpPr>
          <p:cNvPr id="5" name="Text 3"/>
          <p:cNvSpPr/>
          <p:nvPr/>
        </p:nvSpPr>
        <p:spPr>
          <a:xfrm>
            <a:off x="9875520" y="73152"/>
            <a:ext cx="20116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200" dirty="0">
                <a:solidFill>
                  <a:srgbClr val="8FB8E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 / 23</a:t>
            </a:r>
            <a:endParaRPr lang="en-US" sz="1200" dirty="0"/>
          </a:p>
        </p:txBody>
      </p:sp>
      <p:sp>
        <p:nvSpPr>
          <p:cNvPr id="6" name="Shape 4"/>
          <p:cNvSpPr/>
          <p:nvPr/>
        </p:nvSpPr>
        <p:spPr>
          <a:xfrm>
            <a:off x="320040" y="804672"/>
            <a:ext cx="1920240" cy="329184"/>
          </a:xfrm>
          <a:prstGeom prst="roundRect">
            <a:avLst>
              <a:gd name="adj" fmla="val 16667"/>
            </a:avLst>
          </a:prstGeom>
          <a:solidFill>
            <a:srgbClr val="C55A11"/>
          </a:solidFill>
          <a:ln w="12700">
            <a:solidFill>
              <a:srgbClr val="C55A1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320040" y="804672"/>
            <a:ext cx="192024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FAT LOSS</a:t>
            </a:r>
            <a:endParaRPr lang="en-US" sz="1000" dirty="0"/>
          </a:p>
        </p:txBody>
      </p:sp>
      <p:sp>
        <p:nvSpPr>
          <p:cNvPr id="8" name="Text 6"/>
          <p:cNvSpPr/>
          <p:nvPr/>
        </p:nvSpPr>
        <p:spPr>
          <a:xfrm>
            <a:off x="2377440" y="822960"/>
            <a:ext cx="10972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8FB8E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APPEARS IN: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804672"/>
            <a:ext cx="822960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CCDD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DEFINE, IGNITE</a:t>
            </a:r>
            <a:endParaRPr lang="en-US" sz="1000" dirty="0"/>
          </a:p>
        </p:txBody>
      </p:sp>
      <p:sp>
        <p:nvSpPr>
          <p:cNvPr id="10" name="Shape 8"/>
          <p:cNvSpPr/>
          <p:nvPr/>
        </p:nvSpPr>
        <p:spPr>
          <a:xfrm>
            <a:off x="274320" y="1417320"/>
            <a:ext cx="11640312" cy="4480560"/>
          </a:xfrm>
          <a:prstGeom prst="rect">
            <a:avLst/>
          </a:prstGeom>
          <a:solidFill>
            <a:srgbClr val="FFFFFF"/>
          </a:solidFill>
          <a:ln w="12700">
            <a:solidFill>
              <a:srgbClr val="E0E4E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502920" y="1572768"/>
            <a:ext cx="11247120" cy="41605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spcBef>
                <a:spcPts val="600"/>
              </a:spcBef>
            </a:pPr>
            <a:r>
              <a:rPr lang="en-US" sz="155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Fragment of human growth hormone (hGH) amino acids 176–191 — the isolated fat-burning region</a:t>
            </a:r>
            <a:endParaRPr lang="en-US" sz="1550" dirty="0"/>
          </a:p>
          <a:p>
            <a:pPr>
              <a:spcBef>
                <a:spcPts val="600"/>
              </a:spcBef>
            </a:pPr>
            <a:r>
              <a:rPr lang="en-US" sz="155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Stimulates lipolysis (fat breakdown) and inhibits lipogenesis without affecting blood sugar or IGF-1</a:t>
            </a:r>
            <a:endParaRPr lang="en-US" sz="1550" dirty="0"/>
          </a:p>
          <a:p>
            <a:pPr>
              <a:spcBef>
                <a:spcPts val="600"/>
              </a:spcBef>
            </a:pPr>
            <a:r>
              <a:rPr lang="en-US" sz="155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Targets stubborn visceral and subcutaneous fat deposits selectively</a:t>
            </a:r>
            <a:endParaRPr lang="en-US" sz="1550" dirty="0"/>
          </a:p>
          <a:p>
            <a:pPr>
              <a:spcBef>
                <a:spcPts val="600"/>
              </a:spcBef>
            </a:pPr>
            <a:r>
              <a:rPr lang="en-US" sz="155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No anabolic activity — safe for long-term metabolic use; does not suppress natural GH production</a:t>
            </a:r>
            <a:endParaRPr lang="en-US" sz="1550" dirty="0"/>
          </a:p>
        </p:txBody>
      </p:sp>
      <p:sp>
        <p:nvSpPr>
          <p:cNvPr id="12" name="Shape 10"/>
          <p:cNvSpPr/>
          <p:nvPr/>
        </p:nvSpPr>
        <p:spPr>
          <a:xfrm>
            <a:off x="0" y="6601968"/>
            <a:ext cx="12192000" cy="91440"/>
          </a:xfrm>
          <a:prstGeom prst="rect">
            <a:avLst/>
          </a:prstGeom>
          <a:solidFill>
            <a:srgbClr val="C55A11"/>
          </a:solidFill>
          <a:ln w="12700">
            <a:solidFill>
              <a:srgbClr val="C55A1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Text 11"/>
          <p:cNvSpPr/>
          <p:nvPr/>
        </p:nvSpPr>
        <p:spPr>
          <a:xfrm>
            <a:off x="0" y="6583680"/>
            <a:ext cx="121920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revrcel.com  |  Physician-Guided Longevity &amp; Wellness  |  For affiliate/physician reference only</a:t>
            </a:r>
            <a:endParaRPr lang="en-US" sz="9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2F4F7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12192000" cy="1234440"/>
          </a:xfrm>
          <a:prstGeom prst="rect">
            <a:avLst/>
          </a:prstGeom>
          <a:solidFill>
            <a:srgbClr val="1F3864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320040" y="73152"/>
            <a:ext cx="868680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TB-500</a:t>
            </a:r>
            <a:endParaRPr lang="en-US" sz="3600" dirty="0"/>
          </a:p>
        </p:txBody>
      </p:sp>
      <p:sp>
        <p:nvSpPr>
          <p:cNvPr id="5" name="Text 3"/>
          <p:cNvSpPr/>
          <p:nvPr/>
        </p:nvSpPr>
        <p:spPr>
          <a:xfrm>
            <a:off x="9875520" y="73152"/>
            <a:ext cx="20116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200" dirty="0">
                <a:solidFill>
                  <a:srgbClr val="8FB8E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 / 23</a:t>
            </a:r>
            <a:endParaRPr lang="en-US" sz="1200" dirty="0"/>
          </a:p>
        </p:txBody>
      </p:sp>
      <p:sp>
        <p:nvSpPr>
          <p:cNvPr id="6" name="Shape 4"/>
          <p:cNvSpPr/>
          <p:nvPr/>
        </p:nvSpPr>
        <p:spPr>
          <a:xfrm>
            <a:off x="320040" y="804672"/>
            <a:ext cx="1920240" cy="329184"/>
          </a:xfrm>
          <a:prstGeom prst="roundRect">
            <a:avLst>
              <a:gd name="adj" fmla="val 16667"/>
            </a:avLst>
          </a:prstGeom>
          <a:solidFill>
            <a:srgbClr val="548235"/>
          </a:solidFill>
          <a:ln w="12700">
            <a:solidFill>
              <a:srgbClr val="54823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320040" y="804672"/>
            <a:ext cx="192024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TISSUE REPAIR</a:t>
            </a:r>
            <a:endParaRPr lang="en-US" sz="1000" dirty="0"/>
          </a:p>
        </p:txBody>
      </p:sp>
      <p:sp>
        <p:nvSpPr>
          <p:cNvPr id="8" name="Text 6"/>
          <p:cNvSpPr/>
          <p:nvPr/>
        </p:nvSpPr>
        <p:spPr>
          <a:xfrm>
            <a:off x="2377440" y="822960"/>
            <a:ext cx="10972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8FB8E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APPEARS IN: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804672"/>
            <a:ext cx="822960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CCDD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RESTORE (10 mg), REVIVAL (10 mg), VITALIS (10 mg)</a:t>
            </a:r>
            <a:endParaRPr lang="en-US" sz="1000" dirty="0"/>
          </a:p>
        </p:txBody>
      </p:sp>
      <p:sp>
        <p:nvSpPr>
          <p:cNvPr id="10" name="Shape 8"/>
          <p:cNvSpPr/>
          <p:nvPr/>
        </p:nvSpPr>
        <p:spPr>
          <a:xfrm>
            <a:off x="274320" y="1417320"/>
            <a:ext cx="11640312" cy="4480560"/>
          </a:xfrm>
          <a:prstGeom prst="rect">
            <a:avLst/>
          </a:prstGeom>
          <a:solidFill>
            <a:srgbClr val="FFFFFF"/>
          </a:solidFill>
          <a:ln w="12700">
            <a:solidFill>
              <a:srgbClr val="E0E4E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502920" y="1572768"/>
            <a:ext cx="11247120" cy="41605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spcBef>
                <a:spcPts val="600"/>
              </a:spcBef>
            </a:pPr>
            <a:r>
              <a:rPr lang="en-US" sz="155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Synthetic Thymosin Beta-4 fragment — derived from a ubiquitous 43-amino-acid intracellular protein</a:t>
            </a:r>
            <a:endParaRPr lang="en-US" sz="1550" dirty="0"/>
          </a:p>
          <a:p>
            <a:pPr>
              <a:spcBef>
                <a:spcPts val="600"/>
              </a:spcBef>
            </a:pPr>
            <a:r>
              <a:rPr lang="en-US" sz="155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Promotes actin polymerization → cellular migration, wound closure, and tissue remodeling</a:t>
            </a:r>
            <a:endParaRPr lang="en-US" sz="1550" dirty="0"/>
          </a:p>
          <a:p>
            <a:pPr>
              <a:spcBef>
                <a:spcPts val="600"/>
              </a:spcBef>
            </a:pPr>
            <a:r>
              <a:rPr lang="en-US" sz="155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Potent angiogenic: stimulates new blood vessel formation for enhanced healing perfusion</a:t>
            </a:r>
            <a:endParaRPr lang="en-US" sz="1550" dirty="0"/>
          </a:p>
          <a:p>
            <a:pPr>
              <a:spcBef>
                <a:spcPts val="600"/>
              </a:spcBef>
            </a:pPr>
            <a:r>
              <a:rPr lang="en-US" sz="155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Crosses the blood-brain barrier — neuroprotective; reduces fibrosis and scar formation</a:t>
            </a:r>
            <a:endParaRPr lang="en-US" sz="1550" dirty="0"/>
          </a:p>
        </p:txBody>
      </p:sp>
      <p:sp>
        <p:nvSpPr>
          <p:cNvPr id="12" name="Shape 10"/>
          <p:cNvSpPr/>
          <p:nvPr/>
        </p:nvSpPr>
        <p:spPr>
          <a:xfrm>
            <a:off x="0" y="6601968"/>
            <a:ext cx="12192000" cy="91440"/>
          </a:xfrm>
          <a:prstGeom prst="rect">
            <a:avLst/>
          </a:prstGeom>
          <a:solidFill>
            <a:srgbClr val="548235"/>
          </a:solidFill>
          <a:ln w="12700">
            <a:solidFill>
              <a:srgbClr val="54823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Text 11"/>
          <p:cNvSpPr/>
          <p:nvPr/>
        </p:nvSpPr>
        <p:spPr>
          <a:xfrm>
            <a:off x="0" y="6583680"/>
            <a:ext cx="121920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revrcel.com  |  Physician-Guided Longevity &amp; Wellness  |  For affiliate/physician reference only</a:t>
            </a:r>
            <a:endParaRPr lang="en-US" sz="900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2F4F7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12192000" cy="1234440"/>
          </a:xfrm>
          <a:prstGeom prst="rect">
            <a:avLst/>
          </a:prstGeom>
          <a:solidFill>
            <a:srgbClr val="1F3864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320040" y="73152"/>
            <a:ext cx="868680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Tesamorelin</a:t>
            </a:r>
            <a:endParaRPr lang="en-US" sz="3600" dirty="0"/>
          </a:p>
        </p:txBody>
      </p:sp>
      <p:sp>
        <p:nvSpPr>
          <p:cNvPr id="5" name="Text 3"/>
          <p:cNvSpPr/>
          <p:nvPr/>
        </p:nvSpPr>
        <p:spPr>
          <a:xfrm>
            <a:off x="9875520" y="73152"/>
            <a:ext cx="20116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200" dirty="0">
                <a:solidFill>
                  <a:srgbClr val="8FB8E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 / 23</a:t>
            </a:r>
            <a:endParaRPr lang="en-US" sz="1200" dirty="0"/>
          </a:p>
        </p:txBody>
      </p:sp>
      <p:sp>
        <p:nvSpPr>
          <p:cNvPr id="6" name="Shape 4"/>
          <p:cNvSpPr/>
          <p:nvPr/>
        </p:nvSpPr>
        <p:spPr>
          <a:xfrm>
            <a:off x="320040" y="804672"/>
            <a:ext cx="1920240" cy="329184"/>
          </a:xfrm>
          <a:prstGeom prst="roundRect">
            <a:avLst>
              <a:gd name="adj" fmla="val 16667"/>
            </a:avLst>
          </a:prstGeom>
          <a:solidFill>
            <a:srgbClr val="C55A11"/>
          </a:solidFill>
          <a:ln w="12700">
            <a:solidFill>
              <a:srgbClr val="C55A1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320040" y="804672"/>
            <a:ext cx="192024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GH / FAT LOSS</a:t>
            </a:r>
            <a:endParaRPr lang="en-US" sz="1000" dirty="0"/>
          </a:p>
        </p:txBody>
      </p:sp>
      <p:sp>
        <p:nvSpPr>
          <p:cNvPr id="8" name="Text 6"/>
          <p:cNvSpPr/>
          <p:nvPr/>
        </p:nvSpPr>
        <p:spPr>
          <a:xfrm>
            <a:off x="2377440" y="822960"/>
            <a:ext cx="10972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8FB8E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APPEARS IN: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804672"/>
            <a:ext cx="822960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CCDD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APEX (10 mg), DEFINE (10 mg), GLADIATOR (10 mg)</a:t>
            </a:r>
            <a:endParaRPr lang="en-US" sz="1000" dirty="0"/>
          </a:p>
        </p:txBody>
      </p:sp>
      <p:sp>
        <p:nvSpPr>
          <p:cNvPr id="10" name="Shape 8"/>
          <p:cNvSpPr/>
          <p:nvPr/>
        </p:nvSpPr>
        <p:spPr>
          <a:xfrm>
            <a:off x="274320" y="1417320"/>
            <a:ext cx="11640312" cy="4480560"/>
          </a:xfrm>
          <a:prstGeom prst="rect">
            <a:avLst/>
          </a:prstGeom>
          <a:solidFill>
            <a:srgbClr val="FFFFFF"/>
          </a:solidFill>
          <a:ln w="12700">
            <a:solidFill>
              <a:srgbClr val="E0E4E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502920" y="1572768"/>
            <a:ext cx="11247120" cy="41605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spcBef>
                <a:spcPts val="600"/>
              </a:spcBef>
            </a:pPr>
            <a:r>
              <a:rPr lang="en-US" sz="155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44-amino-acid GHRH analog with trans-3-hexenoic acid modification for extended plasma stability</a:t>
            </a:r>
            <a:endParaRPr lang="en-US" sz="1550" dirty="0"/>
          </a:p>
          <a:p>
            <a:pPr>
              <a:spcBef>
                <a:spcPts val="600"/>
              </a:spcBef>
            </a:pPr>
            <a:r>
              <a:rPr lang="en-US" sz="155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FDA-approved for HIV-associated lipodystrophy (Egrifta) — clinically validated visceral fat reduction</a:t>
            </a:r>
            <a:endParaRPr lang="en-US" sz="1550" dirty="0"/>
          </a:p>
          <a:p>
            <a:pPr>
              <a:spcBef>
                <a:spcPts val="600"/>
              </a:spcBef>
            </a:pPr>
            <a:r>
              <a:rPr lang="en-US" sz="155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Stimulates endogenous GH and IGF-1; measurable reduction in visceral adipose tissue (VAT)</a:t>
            </a:r>
            <a:endParaRPr lang="en-US" sz="1550" dirty="0"/>
          </a:p>
          <a:p>
            <a:pPr>
              <a:spcBef>
                <a:spcPts val="600"/>
              </a:spcBef>
            </a:pPr>
            <a:r>
              <a:rPr lang="en-US" sz="155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Preserves lean muscle, improves lipid profiles and insulin sensitivity; Lab Required</a:t>
            </a:r>
            <a:endParaRPr lang="en-US" sz="1550" dirty="0"/>
          </a:p>
        </p:txBody>
      </p:sp>
      <p:sp>
        <p:nvSpPr>
          <p:cNvPr id="12" name="Shape 10"/>
          <p:cNvSpPr/>
          <p:nvPr/>
        </p:nvSpPr>
        <p:spPr>
          <a:xfrm>
            <a:off x="0" y="6601968"/>
            <a:ext cx="12192000" cy="91440"/>
          </a:xfrm>
          <a:prstGeom prst="rect">
            <a:avLst/>
          </a:prstGeom>
          <a:solidFill>
            <a:srgbClr val="C55A11"/>
          </a:solidFill>
          <a:ln w="12700">
            <a:solidFill>
              <a:srgbClr val="C55A1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Text 11"/>
          <p:cNvSpPr/>
          <p:nvPr/>
        </p:nvSpPr>
        <p:spPr>
          <a:xfrm>
            <a:off x="0" y="6583680"/>
            <a:ext cx="121920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revrcel.com  |  Physician-Guided Longevity &amp; Wellness  |  For affiliate/physician reference only</a:t>
            </a:r>
            <a:endParaRPr lang="en-US" sz="900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2F4F7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12192000" cy="1234440"/>
          </a:xfrm>
          <a:prstGeom prst="rect">
            <a:avLst/>
          </a:prstGeom>
          <a:solidFill>
            <a:srgbClr val="1F3864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320040" y="73152"/>
            <a:ext cx="868680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Thymosin Alpha-1</a:t>
            </a:r>
            <a:endParaRPr lang="en-US" sz="3600" dirty="0"/>
          </a:p>
        </p:txBody>
      </p:sp>
      <p:sp>
        <p:nvSpPr>
          <p:cNvPr id="5" name="Text 3"/>
          <p:cNvSpPr/>
          <p:nvPr/>
        </p:nvSpPr>
        <p:spPr>
          <a:xfrm>
            <a:off x="9875520" y="73152"/>
            <a:ext cx="20116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200" dirty="0">
                <a:solidFill>
                  <a:srgbClr val="8FB8E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21 / 23</a:t>
            </a:r>
            <a:endParaRPr lang="en-US" sz="1200" dirty="0"/>
          </a:p>
        </p:txBody>
      </p:sp>
      <p:sp>
        <p:nvSpPr>
          <p:cNvPr id="6" name="Shape 4"/>
          <p:cNvSpPr/>
          <p:nvPr/>
        </p:nvSpPr>
        <p:spPr>
          <a:xfrm>
            <a:off x="320040" y="804672"/>
            <a:ext cx="1920240" cy="329184"/>
          </a:xfrm>
          <a:prstGeom prst="roundRect">
            <a:avLst>
              <a:gd name="adj" fmla="val 16667"/>
            </a:avLst>
          </a:prstGeom>
          <a:solidFill>
            <a:srgbClr val="1F4E79"/>
          </a:solidFill>
          <a:ln w="12700">
            <a:solidFill>
              <a:srgbClr val="1F4E7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320040" y="804672"/>
            <a:ext cx="192024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IMMUNE</a:t>
            </a:r>
            <a:endParaRPr lang="en-US" sz="1000" dirty="0"/>
          </a:p>
        </p:txBody>
      </p:sp>
      <p:sp>
        <p:nvSpPr>
          <p:cNvPr id="8" name="Text 6"/>
          <p:cNvSpPr/>
          <p:nvPr/>
        </p:nvSpPr>
        <p:spPr>
          <a:xfrm>
            <a:off x="2377440" y="822960"/>
            <a:ext cx="10972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8FB8E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APPEARS IN: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804672"/>
            <a:ext cx="822960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CCDD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FORTIS (5 mg)</a:t>
            </a:r>
            <a:endParaRPr lang="en-US" sz="1000" dirty="0"/>
          </a:p>
        </p:txBody>
      </p:sp>
      <p:sp>
        <p:nvSpPr>
          <p:cNvPr id="10" name="Shape 8"/>
          <p:cNvSpPr/>
          <p:nvPr/>
        </p:nvSpPr>
        <p:spPr>
          <a:xfrm>
            <a:off x="274320" y="1417320"/>
            <a:ext cx="11640312" cy="4480560"/>
          </a:xfrm>
          <a:prstGeom prst="rect">
            <a:avLst/>
          </a:prstGeom>
          <a:solidFill>
            <a:srgbClr val="FFFFFF"/>
          </a:solidFill>
          <a:ln w="12700">
            <a:solidFill>
              <a:srgbClr val="E0E4E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502920" y="1572768"/>
            <a:ext cx="11247120" cy="41605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spcBef>
                <a:spcPts val="600"/>
              </a:spcBef>
            </a:pPr>
            <a:r>
              <a:rPr lang="en-US" sz="155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28-amino-acid peptide derived from thymosin fraction 5 — produced by the thymus gland</a:t>
            </a:r>
            <a:endParaRPr lang="en-US" sz="1550" dirty="0"/>
          </a:p>
          <a:p>
            <a:pPr>
              <a:spcBef>
                <a:spcPts val="600"/>
              </a:spcBef>
            </a:pPr>
            <a:r>
              <a:rPr lang="en-US" sz="155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Potent T-cell modulator: promotes Th1 cytokines, dendritic cell maturation, and NK cell activation</a:t>
            </a:r>
            <a:endParaRPr lang="en-US" sz="1550" dirty="0"/>
          </a:p>
          <a:p>
            <a:pPr>
              <a:spcBef>
                <a:spcPts val="600"/>
              </a:spcBef>
            </a:pPr>
            <a:r>
              <a:rPr lang="en-US" sz="155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FDA Orphan Drug status; used in 35+ countries for hepatitis B/C, cancer, and sepsis</a:t>
            </a:r>
            <a:endParaRPr lang="en-US" sz="1550" dirty="0"/>
          </a:p>
          <a:p>
            <a:pPr>
              <a:spcBef>
                <a:spcPts val="600"/>
              </a:spcBef>
            </a:pPr>
            <a:r>
              <a:rPr lang="en-US" sz="155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Immunomodulatory, not immunosuppressive — restores immune balance rather than amplifying it</a:t>
            </a:r>
            <a:endParaRPr lang="en-US" sz="1550" dirty="0"/>
          </a:p>
        </p:txBody>
      </p:sp>
      <p:sp>
        <p:nvSpPr>
          <p:cNvPr id="12" name="Shape 10"/>
          <p:cNvSpPr/>
          <p:nvPr/>
        </p:nvSpPr>
        <p:spPr>
          <a:xfrm>
            <a:off x="0" y="6601968"/>
            <a:ext cx="12192000" cy="91440"/>
          </a:xfrm>
          <a:prstGeom prst="rect">
            <a:avLst/>
          </a:prstGeom>
          <a:solidFill>
            <a:srgbClr val="1F4E79"/>
          </a:solidFill>
          <a:ln w="12700">
            <a:solidFill>
              <a:srgbClr val="1F4E7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Text 11"/>
          <p:cNvSpPr/>
          <p:nvPr/>
        </p:nvSpPr>
        <p:spPr>
          <a:xfrm>
            <a:off x="0" y="6583680"/>
            <a:ext cx="121920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revrcel.com  |  Physician-Guided Longevity &amp; Wellness  |  For affiliate/physician reference only</a:t>
            </a:r>
            <a:endParaRPr lang="en-US" sz="900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2F4F7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12192000" cy="1234440"/>
          </a:xfrm>
          <a:prstGeom prst="rect">
            <a:avLst/>
          </a:prstGeom>
          <a:solidFill>
            <a:srgbClr val="1F3864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320040" y="73152"/>
            <a:ext cx="868680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Semaglutide</a:t>
            </a:r>
            <a:endParaRPr lang="en-US" sz="3600" dirty="0"/>
          </a:p>
        </p:txBody>
      </p:sp>
      <p:sp>
        <p:nvSpPr>
          <p:cNvPr id="5" name="Text 3"/>
          <p:cNvSpPr/>
          <p:nvPr/>
        </p:nvSpPr>
        <p:spPr>
          <a:xfrm>
            <a:off x="9875520" y="73152"/>
            <a:ext cx="20116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200" dirty="0">
                <a:solidFill>
                  <a:srgbClr val="8FB8E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22 / 23</a:t>
            </a:r>
            <a:endParaRPr lang="en-US" sz="1200" dirty="0"/>
          </a:p>
        </p:txBody>
      </p:sp>
      <p:sp>
        <p:nvSpPr>
          <p:cNvPr id="6" name="Shape 4"/>
          <p:cNvSpPr/>
          <p:nvPr/>
        </p:nvSpPr>
        <p:spPr>
          <a:xfrm>
            <a:off x="320040" y="804672"/>
            <a:ext cx="1920240" cy="329184"/>
          </a:xfrm>
          <a:prstGeom prst="roundRect">
            <a:avLst>
              <a:gd name="adj" fmla="val 16667"/>
            </a:avLst>
          </a:prstGeom>
          <a:solidFill>
            <a:srgbClr val="C55A11"/>
          </a:solidFill>
          <a:ln w="12700">
            <a:solidFill>
              <a:srgbClr val="C55A1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320040" y="804672"/>
            <a:ext cx="192024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WEIGHT / METABOLIC</a:t>
            </a:r>
            <a:endParaRPr lang="en-US" sz="1000" dirty="0"/>
          </a:p>
        </p:txBody>
      </p:sp>
      <p:sp>
        <p:nvSpPr>
          <p:cNvPr id="8" name="Text 6"/>
          <p:cNvSpPr/>
          <p:nvPr/>
        </p:nvSpPr>
        <p:spPr>
          <a:xfrm>
            <a:off x="2377440" y="822960"/>
            <a:ext cx="10972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8FB8E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APPEARS IN: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804672"/>
            <a:ext cx="822960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CCDD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SEMAGLUTIDE (Rx Medication)</a:t>
            </a:r>
            <a:endParaRPr lang="en-US" sz="1000" dirty="0"/>
          </a:p>
        </p:txBody>
      </p:sp>
      <p:sp>
        <p:nvSpPr>
          <p:cNvPr id="10" name="Shape 8"/>
          <p:cNvSpPr/>
          <p:nvPr/>
        </p:nvSpPr>
        <p:spPr>
          <a:xfrm>
            <a:off x="274320" y="1417320"/>
            <a:ext cx="11640312" cy="4480560"/>
          </a:xfrm>
          <a:prstGeom prst="rect">
            <a:avLst/>
          </a:prstGeom>
          <a:solidFill>
            <a:srgbClr val="FFFFFF"/>
          </a:solidFill>
          <a:ln w="12700">
            <a:solidFill>
              <a:srgbClr val="E0E4E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502920" y="1572768"/>
            <a:ext cx="11247120" cy="41605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spcBef>
                <a:spcPts val="600"/>
              </a:spcBef>
            </a:pPr>
            <a:r>
              <a:rPr lang="en-US" sz="155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Long-acting GLP-1 receptor agonist — mimics incretin hormones to regulate appetite and glucose</a:t>
            </a:r>
            <a:endParaRPr lang="en-US" sz="1550" dirty="0"/>
          </a:p>
          <a:p>
            <a:pPr>
              <a:spcBef>
                <a:spcPts val="600"/>
              </a:spcBef>
            </a:pPr>
            <a:r>
              <a:rPr lang="en-US" sz="155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Slows gastric emptying → reduces caloric intake and post-meal blood glucose spikes</a:t>
            </a:r>
            <a:endParaRPr lang="en-US" sz="1550" dirty="0"/>
          </a:p>
          <a:p>
            <a:pPr>
              <a:spcBef>
                <a:spcPts val="600"/>
              </a:spcBef>
            </a:pPr>
            <a:r>
              <a:rPr lang="en-US" sz="155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FDA-approved: Ozempic (T2D), Wegovy (obesity) — 15–20% body weight reduction in clinical trials</a:t>
            </a:r>
            <a:endParaRPr lang="en-US" sz="1550" dirty="0"/>
          </a:p>
          <a:p>
            <a:pPr>
              <a:spcBef>
                <a:spcPts val="600"/>
              </a:spcBef>
            </a:pPr>
            <a:r>
              <a:rPr lang="en-US" sz="155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Cardiovascular benefit: reduces MACE events, improves lipids; Rx required, weekly subcutaneous injection</a:t>
            </a:r>
            <a:endParaRPr lang="en-US" sz="1550" dirty="0"/>
          </a:p>
        </p:txBody>
      </p:sp>
      <p:sp>
        <p:nvSpPr>
          <p:cNvPr id="12" name="Shape 10"/>
          <p:cNvSpPr/>
          <p:nvPr/>
        </p:nvSpPr>
        <p:spPr>
          <a:xfrm>
            <a:off x="0" y="6601968"/>
            <a:ext cx="12192000" cy="91440"/>
          </a:xfrm>
          <a:prstGeom prst="rect">
            <a:avLst/>
          </a:prstGeom>
          <a:solidFill>
            <a:srgbClr val="C55A11"/>
          </a:solidFill>
          <a:ln w="12700">
            <a:solidFill>
              <a:srgbClr val="C55A1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Text 11"/>
          <p:cNvSpPr/>
          <p:nvPr/>
        </p:nvSpPr>
        <p:spPr>
          <a:xfrm>
            <a:off x="0" y="6583680"/>
            <a:ext cx="121920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revrcel.com  |  Physician-Guided Longevity &amp; Wellness  |  For affiliate/physician reference only</a:t>
            </a:r>
            <a:endParaRPr lang="en-US" sz="900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2F4F7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12192000" cy="1234440"/>
          </a:xfrm>
          <a:prstGeom prst="rect">
            <a:avLst/>
          </a:prstGeom>
          <a:solidFill>
            <a:srgbClr val="1F3864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320040" y="73152"/>
            <a:ext cx="868680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Tirzepatide</a:t>
            </a:r>
            <a:endParaRPr lang="en-US" sz="3600" dirty="0"/>
          </a:p>
        </p:txBody>
      </p:sp>
      <p:sp>
        <p:nvSpPr>
          <p:cNvPr id="5" name="Text 3"/>
          <p:cNvSpPr/>
          <p:nvPr/>
        </p:nvSpPr>
        <p:spPr>
          <a:xfrm>
            <a:off x="9875520" y="73152"/>
            <a:ext cx="20116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200" dirty="0">
                <a:solidFill>
                  <a:srgbClr val="8FB8E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23 / 23</a:t>
            </a:r>
            <a:endParaRPr lang="en-US" sz="1200" dirty="0"/>
          </a:p>
        </p:txBody>
      </p:sp>
      <p:sp>
        <p:nvSpPr>
          <p:cNvPr id="6" name="Shape 4"/>
          <p:cNvSpPr/>
          <p:nvPr/>
        </p:nvSpPr>
        <p:spPr>
          <a:xfrm>
            <a:off x="320040" y="804672"/>
            <a:ext cx="1920240" cy="329184"/>
          </a:xfrm>
          <a:prstGeom prst="roundRect">
            <a:avLst>
              <a:gd name="adj" fmla="val 16667"/>
            </a:avLst>
          </a:prstGeom>
          <a:solidFill>
            <a:srgbClr val="C55A11"/>
          </a:solidFill>
          <a:ln w="12700">
            <a:solidFill>
              <a:srgbClr val="C55A1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320040" y="804672"/>
            <a:ext cx="192024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WEIGHT / METABOLIC</a:t>
            </a:r>
            <a:endParaRPr lang="en-US" sz="1000" dirty="0"/>
          </a:p>
        </p:txBody>
      </p:sp>
      <p:sp>
        <p:nvSpPr>
          <p:cNvPr id="8" name="Text 6"/>
          <p:cNvSpPr/>
          <p:nvPr/>
        </p:nvSpPr>
        <p:spPr>
          <a:xfrm>
            <a:off x="2377440" y="822960"/>
            <a:ext cx="10972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8FB8E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APPEARS IN: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804672"/>
            <a:ext cx="822960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CCDD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TIRZEPATIDE (Rx Medication)</a:t>
            </a:r>
            <a:endParaRPr lang="en-US" sz="1000" dirty="0"/>
          </a:p>
        </p:txBody>
      </p:sp>
      <p:sp>
        <p:nvSpPr>
          <p:cNvPr id="10" name="Shape 8"/>
          <p:cNvSpPr/>
          <p:nvPr/>
        </p:nvSpPr>
        <p:spPr>
          <a:xfrm>
            <a:off x="274320" y="1417320"/>
            <a:ext cx="11640312" cy="4480560"/>
          </a:xfrm>
          <a:prstGeom prst="rect">
            <a:avLst/>
          </a:prstGeom>
          <a:solidFill>
            <a:srgbClr val="FFFFFF"/>
          </a:solidFill>
          <a:ln w="12700">
            <a:solidFill>
              <a:srgbClr val="E0E4E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502920" y="1572768"/>
            <a:ext cx="11247120" cy="41605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spcBef>
                <a:spcPts val="600"/>
              </a:spcBef>
            </a:pPr>
            <a:r>
              <a:rPr lang="en-US" sz="155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First-in-class dual GIP + GLP-1 receptor agonist — two incretin pathways activated simultaneously</a:t>
            </a:r>
            <a:endParaRPr lang="en-US" sz="1550" dirty="0"/>
          </a:p>
          <a:p>
            <a:pPr>
              <a:spcBef>
                <a:spcPts val="600"/>
              </a:spcBef>
            </a:pPr>
            <a:r>
              <a:rPr lang="en-US" sz="155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GIP action enhances insulin secretion AND fat cell metabolism alongside GLP-1 satiety effects</a:t>
            </a:r>
            <a:endParaRPr lang="en-US" sz="1550" dirty="0"/>
          </a:p>
          <a:p>
            <a:pPr>
              <a:spcBef>
                <a:spcPts val="600"/>
              </a:spcBef>
            </a:pPr>
            <a:r>
              <a:rPr lang="en-US" sz="155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FDA-approved: Mounjaro (T2D), Zepbound (obesity) — up to 22.5% weight loss in SURMOUNT trials</a:t>
            </a:r>
            <a:endParaRPr lang="en-US" sz="1550" dirty="0"/>
          </a:p>
          <a:p>
            <a:pPr>
              <a:spcBef>
                <a:spcPts val="600"/>
              </a:spcBef>
            </a:pPr>
            <a:r>
              <a:rPr lang="en-US" sz="155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Superior metabolic outcomes vs. semaglutide in head-to-head trials; Rx required, weekly injection</a:t>
            </a:r>
            <a:endParaRPr lang="en-US" sz="1550" dirty="0"/>
          </a:p>
        </p:txBody>
      </p:sp>
      <p:sp>
        <p:nvSpPr>
          <p:cNvPr id="12" name="Shape 10"/>
          <p:cNvSpPr/>
          <p:nvPr/>
        </p:nvSpPr>
        <p:spPr>
          <a:xfrm>
            <a:off x="0" y="6601968"/>
            <a:ext cx="12192000" cy="91440"/>
          </a:xfrm>
          <a:prstGeom prst="rect">
            <a:avLst/>
          </a:prstGeom>
          <a:solidFill>
            <a:srgbClr val="C55A11"/>
          </a:solidFill>
          <a:ln w="12700">
            <a:solidFill>
              <a:srgbClr val="C55A1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Text 11"/>
          <p:cNvSpPr/>
          <p:nvPr/>
        </p:nvSpPr>
        <p:spPr>
          <a:xfrm>
            <a:off x="0" y="6583680"/>
            <a:ext cx="121920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revrcel.com  |  Physician-Guided Longevity &amp; Wellness  |  For affiliate/physician reference only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2F4F7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12192000" cy="1234440"/>
          </a:xfrm>
          <a:prstGeom prst="rect">
            <a:avLst/>
          </a:prstGeom>
          <a:solidFill>
            <a:srgbClr val="1F3864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320040" y="73152"/>
            <a:ext cx="868680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BPC-157</a:t>
            </a:r>
            <a:endParaRPr lang="en-US" sz="3600" dirty="0"/>
          </a:p>
        </p:txBody>
      </p:sp>
      <p:sp>
        <p:nvSpPr>
          <p:cNvPr id="5" name="Text 3"/>
          <p:cNvSpPr/>
          <p:nvPr/>
        </p:nvSpPr>
        <p:spPr>
          <a:xfrm>
            <a:off x="9875520" y="73152"/>
            <a:ext cx="20116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200" dirty="0">
                <a:solidFill>
                  <a:srgbClr val="8FB8E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 / 23</a:t>
            </a:r>
            <a:endParaRPr lang="en-US" sz="1200" dirty="0"/>
          </a:p>
        </p:txBody>
      </p:sp>
      <p:sp>
        <p:nvSpPr>
          <p:cNvPr id="6" name="Shape 4"/>
          <p:cNvSpPr/>
          <p:nvPr/>
        </p:nvSpPr>
        <p:spPr>
          <a:xfrm>
            <a:off x="320040" y="804672"/>
            <a:ext cx="1920240" cy="329184"/>
          </a:xfrm>
          <a:prstGeom prst="roundRect">
            <a:avLst>
              <a:gd name="adj" fmla="val 16667"/>
            </a:avLst>
          </a:prstGeom>
          <a:solidFill>
            <a:srgbClr val="548235"/>
          </a:solidFill>
          <a:ln w="12700">
            <a:solidFill>
              <a:srgbClr val="54823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320040" y="804672"/>
            <a:ext cx="192024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REGENERATION</a:t>
            </a:r>
            <a:endParaRPr lang="en-US" sz="1000" dirty="0"/>
          </a:p>
        </p:txBody>
      </p:sp>
      <p:sp>
        <p:nvSpPr>
          <p:cNvPr id="8" name="Text 6"/>
          <p:cNvSpPr/>
          <p:nvPr/>
        </p:nvSpPr>
        <p:spPr>
          <a:xfrm>
            <a:off x="2377440" y="822960"/>
            <a:ext cx="10972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8FB8E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APPEARS IN: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804672"/>
            <a:ext cx="822960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CCDD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BPC-157 (standalone), APEX, EQUILIBRIA, FORTIS, GUT HEALTH, REVIVAL, VITALIS</a:t>
            </a:r>
            <a:endParaRPr lang="en-US" sz="1000" dirty="0"/>
          </a:p>
        </p:txBody>
      </p:sp>
      <p:sp>
        <p:nvSpPr>
          <p:cNvPr id="10" name="Shape 8"/>
          <p:cNvSpPr/>
          <p:nvPr/>
        </p:nvSpPr>
        <p:spPr>
          <a:xfrm>
            <a:off x="274320" y="1417320"/>
            <a:ext cx="11640312" cy="4480560"/>
          </a:xfrm>
          <a:prstGeom prst="rect">
            <a:avLst/>
          </a:prstGeom>
          <a:solidFill>
            <a:srgbClr val="FFFFFF"/>
          </a:solidFill>
          <a:ln w="12700">
            <a:solidFill>
              <a:srgbClr val="E0E4E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502920" y="1572768"/>
            <a:ext cx="11247120" cy="41605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spcBef>
                <a:spcPts val="600"/>
              </a:spcBef>
            </a:pPr>
            <a:r>
              <a:rPr lang="en-US" sz="155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Body Protection Compound-157 — 15-amino-acid peptide derived from human gastric juice protein</a:t>
            </a:r>
            <a:endParaRPr lang="en-US" sz="1550" dirty="0"/>
          </a:p>
          <a:p>
            <a:pPr>
              <a:spcBef>
                <a:spcPts val="600"/>
              </a:spcBef>
            </a:pPr>
            <a:r>
              <a:rPr lang="en-US" sz="155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Accelerates healing of muscles, tendons, ligaments, and gut lining via </a:t>
            </a:r>
            <a:r>
              <a:rPr lang="en-US" sz="155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NitricOxide </a:t>
            </a:r>
            <a:r>
              <a:rPr lang="en-US" sz="155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and growth factor pathways</a:t>
            </a:r>
            <a:endParaRPr lang="en-US" sz="1550" dirty="0"/>
          </a:p>
          <a:p>
            <a:pPr>
              <a:spcBef>
                <a:spcPts val="600"/>
              </a:spcBef>
            </a:pPr>
            <a:r>
              <a:rPr lang="en-US" sz="155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Potent anti-inflammatory; reduces oxidative stress and promotes angiogenesis at injury sites</a:t>
            </a:r>
            <a:endParaRPr lang="en-US" sz="1550" dirty="0"/>
          </a:p>
          <a:p>
            <a:pPr>
              <a:spcBef>
                <a:spcPts val="600"/>
              </a:spcBef>
            </a:pPr>
            <a:r>
              <a:rPr lang="en-US" sz="155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Supports GI integrity (leaky gut, IBD) — one of the most broadly applicable regenerative peptides</a:t>
            </a:r>
            <a:endParaRPr lang="en-US" sz="1550" dirty="0"/>
          </a:p>
        </p:txBody>
      </p:sp>
      <p:sp>
        <p:nvSpPr>
          <p:cNvPr id="12" name="Shape 10"/>
          <p:cNvSpPr/>
          <p:nvPr/>
        </p:nvSpPr>
        <p:spPr>
          <a:xfrm>
            <a:off x="0" y="6601968"/>
            <a:ext cx="12192000" cy="91440"/>
          </a:xfrm>
          <a:prstGeom prst="rect">
            <a:avLst/>
          </a:prstGeom>
          <a:solidFill>
            <a:srgbClr val="548235"/>
          </a:solidFill>
          <a:ln w="12700">
            <a:solidFill>
              <a:srgbClr val="54823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Text 11"/>
          <p:cNvSpPr/>
          <p:nvPr/>
        </p:nvSpPr>
        <p:spPr>
          <a:xfrm>
            <a:off x="0" y="6583680"/>
            <a:ext cx="121920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revrcel.com  |  Physician-Guided Longevity &amp; Wellness  |  For affiliate/physician reference only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2F4F7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12192000" cy="1234440"/>
          </a:xfrm>
          <a:prstGeom prst="rect">
            <a:avLst/>
          </a:prstGeom>
          <a:solidFill>
            <a:srgbClr val="1F3864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320040" y="73152"/>
            <a:ext cx="868680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CJC-1295</a:t>
            </a:r>
            <a:endParaRPr lang="en-US" sz="3600" dirty="0"/>
          </a:p>
        </p:txBody>
      </p:sp>
      <p:sp>
        <p:nvSpPr>
          <p:cNvPr id="5" name="Text 3"/>
          <p:cNvSpPr/>
          <p:nvPr/>
        </p:nvSpPr>
        <p:spPr>
          <a:xfrm>
            <a:off x="9875520" y="73152"/>
            <a:ext cx="20116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200" dirty="0">
                <a:solidFill>
                  <a:srgbClr val="8FB8E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 / 23</a:t>
            </a:r>
            <a:endParaRPr lang="en-US" sz="1200" dirty="0"/>
          </a:p>
        </p:txBody>
      </p:sp>
      <p:sp>
        <p:nvSpPr>
          <p:cNvPr id="6" name="Shape 4"/>
          <p:cNvSpPr/>
          <p:nvPr/>
        </p:nvSpPr>
        <p:spPr>
          <a:xfrm>
            <a:off x="320040" y="804672"/>
            <a:ext cx="1920240" cy="329184"/>
          </a:xfrm>
          <a:prstGeom prst="roundRect">
            <a:avLst>
              <a:gd name="adj" fmla="val 16667"/>
            </a:avLst>
          </a:prstGeom>
          <a:solidFill>
            <a:srgbClr val="2E75B6"/>
          </a:solidFill>
          <a:ln w="12700">
            <a:solidFill>
              <a:srgbClr val="2E75B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320040" y="804672"/>
            <a:ext cx="192024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GH SECRETAGOGUE</a:t>
            </a:r>
            <a:endParaRPr lang="en-US" sz="1000" dirty="0"/>
          </a:p>
        </p:txBody>
      </p:sp>
      <p:sp>
        <p:nvSpPr>
          <p:cNvPr id="8" name="Text 6"/>
          <p:cNvSpPr/>
          <p:nvPr/>
        </p:nvSpPr>
        <p:spPr>
          <a:xfrm>
            <a:off x="2377440" y="822960"/>
            <a:ext cx="10972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8FB8E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APPEARS IN: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804672"/>
            <a:ext cx="822960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CCDD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APEX (12 mg), GLADIATOR (6 mg DAC), IGNITE (6 mg), LIFESPARK (6 mg), RESTORE (6 mg), SLEEPWELL (5 mg)</a:t>
            </a:r>
            <a:endParaRPr lang="en-US" sz="1000" dirty="0"/>
          </a:p>
        </p:txBody>
      </p:sp>
      <p:sp>
        <p:nvSpPr>
          <p:cNvPr id="10" name="Shape 8"/>
          <p:cNvSpPr/>
          <p:nvPr/>
        </p:nvSpPr>
        <p:spPr>
          <a:xfrm>
            <a:off x="274320" y="1417320"/>
            <a:ext cx="11640312" cy="4480560"/>
          </a:xfrm>
          <a:prstGeom prst="rect">
            <a:avLst/>
          </a:prstGeom>
          <a:solidFill>
            <a:srgbClr val="FFFFFF"/>
          </a:solidFill>
          <a:ln w="12700">
            <a:solidFill>
              <a:srgbClr val="E0E4E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502920" y="1572768"/>
            <a:ext cx="11247120" cy="41605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spcBef>
                <a:spcPts val="600"/>
              </a:spcBef>
            </a:pPr>
            <a:r>
              <a:rPr lang="en-US" sz="155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Synthetic analog of Growth Hormone-Releasing Hormone (GHRH) — stimulates pituitary GH secretion</a:t>
            </a:r>
            <a:endParaRPr lang="en-US" sz="1550" dirty="0"/>
          </a:p>
          <a:p>
            <a:pPr>
              <a:spcBef>
                <a:spcPts val="600"/>
              </a:spcBef>
            </a:pPr>
            <a:r>
              <a:rPr lang="en-US" sz="155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DAC form: half-life ~8 days for sustained GH elevation; standard form: rapid, pulsatile release</a:t>
            </a:r>
            <a:endParaRPr lang="en-US" sz="1550" dirty="0"/>
          </a:p>
          <a:p>
            <a:pPr>
              <a:spcBef>
                <a:spcPts val="600"/>
              </a:spcBef>
            </a:pPr>
            <a:r>
              <a:rPr lang="en-US" sz="155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Increases GH and IGF-1 to support lean muscle, fat metabolism, and tissue repair</a:t>
            </a:r>
            <a:endParaRPr lang="en-US" sz="1550" dirty="0"/>
          </a:p>
          <a:p>
            <a:pPr>
              <a:spcBef>
                <a:spcPts val="600"/>
              </a:spcBef>
            </a:pPr>
            <a:r>
              <a:rPr lang="en-US" sz="155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Most effective when stacked with Ipamorelin — synergistic, physiological GH pulse</a:t>
            </a:r>
            <a:endParaRPr lang="en-US" sz="1550" dirty="0"/>
          </a:p>
        </p:txBody>
      </p:sp>
      <p:sp>
        <p:nvSpPr>
          <p:cNvPr id="12" name="Shape 10"/>
          <p:cNvSpPr/>
          <p:nvPr/>
        </p:nvSpPr>
        <p:spPr>
          <a:xfrm>
            <a:off x="0" y="6601968"/>
            <a:ext cx="12192000" cy="91440"/>
          </a:xfrm>
          <a:prstGeom prst="rect">
            <a:avLst/>
          </a:prstGeom>
          <a:solidFill>
            <a:srgbClr val="2E75B6"/>
          </a:solidFill>
          <a:ln w="12700">
            <a:solidFill>
              <a:srgbClr val="2E75B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Text 11"/>
          <p:cNvSpPr/>
          <p:nvPr/>
        </p:nvSpPr>
        <p:spPr>
          <a:xfrm>
            <a:off x="0" y="6583680"/>
            <a:ext cx="121920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revrcel.com  |  Physician-Guided Longevity &amp; Wellness  |  For affiliate/physician reference only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2F4F7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12192000" cy="1234440"/>
          </a:xfrm>
          <a:prstGeom prst="rect">
            <a:avLst/>
          </a:prstGeom>
          <a:solidFill>
            <a:srgbClr val="1F3864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320040" y="73152"/>
            <a:ext cx="868680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DSIP</a:t>
            </a:r>
            <a:endParaRPr lang="en-US" sz="3600" dirty="0"/>
          </a:p>
        </p:txBody>
      </p:sp>
      <p:sp>
        <p:nvSpPr>
          <p:cNvPr id="5" name="Text 3"/>
          <p:cNvSpPr/>
          <p:nvPr/>
        </p:nvSpPr>
        <p:spPr>
          <a:xfrm>
            <a:off x="9875520" y="73152"/>
            <a:ext cx="20116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200" dirty="0">
                <a:solidFill>
                  <a:srgbClr val="8FB8E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 / 23</a:t>
            </a:r>
            <a:endParaRPr lang="en-US" sz="1200" dirty="0"/>
          </a:p>
        </p:txBody>
      </p:sp>
      <p:sp>
        <p:nvSpPr>
          <p:cNvPr id="6" name="Shape 4"/>
          <p:cNvSpPr/>
          <p:nvPr/>
        </p:nvSpPr>
        <p:spPr>
          <a:xfrm>
            <a:off x="320040" y="804672"/>
            <a:ext cx="1920240" cy="329184"/>
          </a:xfrm>
          <a:prstGeom prst="roundRect">
            <a:avLst>
              <a:gd name="adj" fmla="val 16667"/>
            </a:avLst>
          </a:prstGeom>
          <a:solidFill>
            <a:srgbClr val="1F4E79"/>
          </a:solidFill>
          <a:ln w="12700">
            <a:solidFill>
              <a:srgbClr val="1F4E7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320040" y="804672"/>
            <a:ext cx="192024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SLEEP</a:t>
            </a:r>
            <a:endParaRPr lang="en-US" sz="1000" dirty="0"/>
          </a:p>
        </p:txBody>
      </p:sp>
      <p:sp>
        <p:nvSpPr>
          <p:cNvPr id="8" name="Text 6"/>
          <p:cNvSpPr/>
          <p:nvPr/>
        </p:nvSpPr>
        <p:spPr>
          <a:xfrm>
            <a:off x="2377440" y="822960"/>
            <a:ext cx="10972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8FB8E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APPEARS IN: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804672"/>
            <a:ext cx="822960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CCDD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SLEEPWELL (2 mg)</a:t>
            </a:r>
            <a:endParaRPr lang="en-US" sz="1000" dirty="0"/>
          </a:p>
        </p:txBody>
      </p:sp>
      <p:sp>
        <p:nvSpPr>
          <p:cNvPr id="10" name="Shape 8"/>
          <p:cNvSpPr/>
          <p:nvPr/>
        </p:nvSpPr>
        <p:spPr>
          <a:xfrm>
            <a:off x="274320" y="1417320"/>
            <a:ext cx="11640312" cy="4480560"/>
          </a:xfrm>
          <a:prstGeom prst="rect">
            <a:avLst/>
          </a:prstGeom>
          <a:solidFill>
            <a:srgbClr val="FFFFFF"/>
          </a:solidFill>
          <a:ln w="12700">
            <a:solidFill>
              <a:srgbClr val="E0E4E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502920" y="1572768"/>
            <a:ext cx="11247120" cy="41605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spcBef>
                <a:spcPts val="600"/>
              </a:spcBef>
            </a:pPr>
            <a:r>
              <a:rPr lang="en-US" sz="155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Delta Sleep-Inducing Peptide — 9-amino-acid neuropeptide modulating sleep-wake cycles via the CNS</a:t>
            </a:r>
            <a:endParaRPr lang="en-US" sz="1550" dirty="0"/>
          </a:p>
          <a:p>
            <a:pPr>
              <a:spcBef>
                <a:spcPts val="600"/>
              </a:spcBef>
            </a:pPr>
            <a:r>
              <a:rPr lang="en-US" sz="155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Promotes slow-wave (deep/delta) sleep — the most restorative phase for cellular repair and GH release</a:t>
            </a:r>
            <a:endParaRPr lang="en-US" sz="1550" dirty="0"/>
          </a:p>
          <a:p>
            <a:pPr>
              <a:spcBef>
                <a:spcPts val="600"/>
              </a:spcBef>
            </a:pPr>
            <a:r>
              <a:rPr lang="en-US" sz="155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Reduces cortisol and ACTH spikes that fragment sleep architecture under stress</a:t>
            </a:r>
            <a:endParaRPr lang="en-US" sz="1550" dirty="0"/>
          </a:p>
          <a:p>
            <a:pPr>
              <a:spcBef>
                <a:spcPts val="600"/>
              </a:spcBef>
            </a:pPr>
            <a:r>
              <a:rPr lang="en-US" sz="155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No dependency or next-day sedation; supports natural melatonin rhythm and antioxidant defense</a:t>
            </a:r>
            <a:endParaRPr lang="en-US" sz="1550" dirty="0"/>
          </a:p>
        </p:txBody>
      </p:sp>
      <p:sp>
        <p:nvSpPr>
          <p:cNvPr id="12" name="Shape 10"/>
          <p:cNvSpPr/>
          <p:nvPr/>
        </p:nvSpPr>
        <p:spPr>
          <a:xfrm>
            <a:off x="0" y="6601968"/>
            <a:ext cx="12192000" cy="91440"/>
          </a:xfrm>
          <a:prstGeom prst="rect">
            <a:avLst/>
          </a:prstGeom>
          <a:solidFill>
            <a:srgbClr val="1F4E79"/>
          </a:solidFill>
          <a:ln w="12700">
            <a:solidFill>
              <a:srgbClr val="1F4E7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Text 11"/>
          <p:cNvSpPr/>
          <p:nvPr/>
        </p:nvSpPr>
        <p:spPr>
          <a:xfrm>
            <a:off x="0" y="6583680"/>
            <a:ext cx="121920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revrcel.com  |  Physician-Guided Longevity &amp; Wellness  |  For affiliate/physician reference only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2F4F7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12192000" cy="1234440"/>
          </a:xfrm>
          <a:prstGeom prst="rect">
            <a:avLst/>
          </a:prstGeom>
          <a:solidFill>
            <a:srgbClr val="1F3864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320040" y="73152"/>
            <a:ext cx="868680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Epitalon</a:t>
            </a:r>
            <a:endParaRPr lang="en-US" sz="3600" dirty="0"/>
          </a:p>
        </p:txBody>
      </p:sp>
      <p:sp>
        <p:nvSpPr>
          <p:cNvPr id="5" name="Text 3"/>
          <p:cNvSpPr/>
          <p:nvPr/>
        </p:nvSpPr>
        <p:spPr>
          <a:xfrm>
            <a:off x="9875520" y="73152"/>
            <a:ext cx="20116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200" dirty="0">
                <a:solidFill>
                  <a:srgbClr val="8FB8E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 / 23</a:t>
            </a:r>
            <a:endParaRPr lang="en-US" sz="1200" dirty="0"/>
          </a:p>
        </p:txBody>
      </p:sp>
      <p:sp>
        <p:nvSpPr>
          <p:cNvPr id="6" name="Shape 4"/>
          <p:cNvSpPr/>
          <p:nvPr/>
        </p:nvSpPr>
        <p:spPr>
          <a:xfrm>
            <a:off x="320040" y="804672"/>
            <a:ext cx="1920240" cy="329184"/>
          </a:xfrm>
          <a:prstGeom prst="roundRect">
            <a:avLst>
              <a:gd name="adj" fmla="val 16667"/>
            </a:avLst>
          </a:prstGeom>
          <a:solidFill>
            <a:srgbClr val="7030A0"/>
          </a:solidFill>
          <a:ln w="12700">
            <a:solidFill>
              <a:srgbClr val="7030A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320040" y="804672"/>
            <a:ext cx="192024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LONGEVITY/SLEEP</a:t>
            </a:r>
            <a:endParaRPr lang="en-US" sz="1000" dirty="0"/>
          </a:p>
        </p:txBody>
      </p:sp>
      <p:sp>
        <p:nvSpPr>
          <p:cNvPr id="8" name="Text 6"/>
          <p:cNvSpPr/>
          <p:nvPr/>
        </p:nvSpPr>
        <p:spPr>
          <a:xfrm>
            <a:off x="2377440" y="822960"/>
            <a:ext cx="10972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8FB8E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APPEARS IN: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804672"/>
            <a:ext cx="822960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CCDD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VITALIS (10 mg)</a:t>
            </a:r>
            <a:endParaRPr lang="en-US" sz="1000" dirty="0"/>
          </a:p>
        </p:txBody>
      </p:sp>
      <p:sp>
        <p:nvSpPr>
          <p:cNvPr id="10" name="Shape 8"/>
          <p:cNvSpPr/>
          <p:nvPr/>
        </p:nvSpPr>
        <p:spPr>
          <a:xfrm>
            <a:off x="274320" y="1417320"/>
            <a:ext cx="11640312" cy="4480560"/>
          </a:xfrm>
          <a:prstGeom prst="rect">
            <a:avLst/>
          </a:prstGeom>
          <a:solidFill>
            <a:srgbClr val="FFFFFF"/>
          </a:solidFill>
          <a:ln w="12700">
            <a:solidFill>
              <a:srgbClr val="E0E4E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502920" y="1572768"/>
            <a:ext cx="11247120" cy="41605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spcBef>
                <a:spcPts val="600"/>
              </a:spcBef>
            </a:pPr>
            <a:r>
              <a:rPr lang="en-US" sz="155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Tetrapeptide (Ala-Glu-Asp-Gly) — synthetic analog of Epithalamin from the pineal gland</a:t>
            </a:r>
            <a:endParaRPr lang="en-US" sz="1550" dirty="0"/>
          </a:p>
          <a:p>
            <a:pPr>
              <a:spcBef>
                <a:spcPts val="600"/>
              </a:spcBef>
            </a:pPr>
            <a:r>
              <a:rPr lang="en-US" sz="155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Stimulates telomerase activity to lengthen telomeres and slow cellular aging at the genetic level</a:t>
            </a:r>
            <a:endParaRPr lang="en-US" sz="1550" dirty="0"/>
          </a:p>
          <a:p>
            <a:pPr>
              <a:spcBef>
                <a:spcPts val="600"/>
              </a:spcBef>
            </a:pPr>
            <a:r>
              <a:rPr lang="en-US" sz="155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Regulates melatonin production for circadian rhythm normalization and deep restorative sleep</a:t>
            </a:r>
            <a:endParaRPr lang="en-US" sz="1550" dirty="0"/>
          </a:p>
          <a:p>
            <a:pPr>
              <a:spcBef>
                <a:spcPts val="600"/>
              </a:spcBef>
            </a:pPr>
            <a:r>
              <a:rPr lang="en-US" sz="155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Reduces oxidative damage and supports DNA repair; studies show reduced cancer risk markers</a:t>
            </a:r>
            <a:endParaRPr lang="en-US" sz="1550" dirty="0"/>
          </a:p>
        </p:txBody>
      </p:sp>
      <p:sp>
        <p:nvSpPr>
          <p:cNvPr id="12" name="Shape 10"/>
          <p:cNvSpPr/>
          <p:nvPr/>
        </p:nvSpPr>
        <p:spPr>
          <a:xfrm>
            <a:off x="0" y="6601968"/>
            <a:ext cx="12192000" cy="91440"/>
          </a:xfrm>
          <a:prstGeom prst="rect">
            <a:avLst/>
          </a:prstGeom>
          <a:solidFill>
            <a:srgbClr val="7030A0"/>
          </a:solidFill>
          <a:ln w="12700">
            <a:solidFill>
              <a:srgbClr val="7030A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Text 11"/>
          <p:cNvSpPr/>
          <p:nvPr/>
        </p:nvSpPr>
        <p:spPr>
          <a:xfrm>
            <a:off x="0" y="6583680"/>
            <a:ext cx="121920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revrcel.com  |  Physician-Guided Longevity &amp; Wellness  |  For affiliate/physician reference only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2F4F7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12192000" cy="1234440"/>
          </a:xfrm>
          <a:prstGeom prst="rect">
            <a:avLst/>
          </a:prstGeom>
          <a:solidFill>
            <a:srgbClr val="1F3864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320040" y="73152"/>
            <a:ext cx="868680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GHK-Cu</a:t>
            </a:r>
            <a:endParaRPr lang="en-US" sz="3600" dirty="0"/>
          </a:p>
        </p:txBody>
      </p:sp>
      <p:sp>
        <p:nvSpPr>
          <p:cNvPr id="5" name="Text 3"/>
          <p:cNvSpPr/>
          <p:nvPr/>
        </p:nvSpPr>
        <p:spPr>
          <a:xfrm>
            <a:off x="9875520" y="73152"/>
            <a:ext cx="20116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200" dirty="0">
                <a:solidFill>
                  <a:srgbClr val="8FB8E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 / 23</a:t>
            </a:r>
            <a:endParaRPr lang="en-US" sz="1200" dirty="0"/>
          </a:p>
        </p:txBody>
      </p:sp>
      <p:sp>
        <p:nvSpPr>
          <p:cNvPr id="6" name="Shape 4"/>
          <p:cNvSpPr/>
          <p:nvPr/>
        </p:nvSpPr>
        <p:spPr>
          <a:xfrm>
            <a:off x="320040" y="804672"/>
            <a:ext cx="1920240" cy="329184"/>
          </a:xfrm>
          <a:prstGeom prst="roundRect">
            <a:avLst>
              <a:gd name="adj" fmla="val 16667"/>
            </a:avLst>
          </a:prstGeom>
          <a:solidFill>
            <a:srgbClr val="548235"/>
          </a:solidFill>
          <a:ln w="12700">
            <a:solidFill>
              <a:srgbClr val="54823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320040" y="804672"/>
            <a:ext cx="192024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REGENERATION</a:t>
            </a:r>
            <a:endParaRPr lang="en-US" sz="1000" dirty="0"/>
          </a:p>
        </p:txBody>
      </p:sp>
      <p:sp>
        <p:nvSpPr>
          <p:cNvPr id="8" name="Text 6"/>
          <p:cNvSpPr/>
          <p:nvPr/>
        </p:nvSpPr>
        <p:spPr>
          <a:xfrm>
            <a:off x="2377440" y="822960"/>
            <a:ext cx="10972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8FB8E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APPEARS IN: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804672"/>
            <a:ext cx="822960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CCDD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GHK-Cu (standalone), EQUILIBRIA (50 mg), RESTORE (50 mg), VITALIS (50 mg)</a:t>
            </a:r>
            <a:endParaRPr lang="en-US" sz="1000" dirty="0"/>
          </a:p>
        </p:txBody>
      </p:sp>
      <p:sp>
        <p:nvSpPr>
          <p:cNvPr id="10" name="Shape 8"/>
          <p:cNvSpPr/>
          <p:nvPr/>
        </p:nvSpPr>
        <p:spPr>
          <a:xfrm>
            <a:off x="274320" y="1417320"/>
            <a:ext cx="11640312" cy="4480560"/>
          </a:xfrm>
          <a:prstGeom prst="rect">
            <a:avLst/>
          </a:prstGeom>
          <a:solidFill>
            <a:srgbClr val="FFFFFF"/>
          </a:solidFill>
          <a:ln w="12700">
            <a:solidFill>
              <a:srgbClr val="E0E4E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502920" y="1572768"/>
            <a:ext cx="11247120" cy="41605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spcBef>
                <a:spcPts val="600"/>
              </a:spcBef>
            </a:pPr>
            <a:r>
              <a:rPr lang="en-US" sz="155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Copper Tripeptide-1 (Gly-His-Lys) — naturally occurring in human plasma, saliva, and urine</a:t>
            </a:r>
            <a:endParaRPr lang="en-US" sz="1550" dirty="0"/>
          </a:p>
          <a:p>
            <a:pPr>
              <a:spcBef>
                <a:spcPts val="600"/>
              </a:spcBef>
            </a:pPr>
            <a:r>
              <a:rPr lang="en-US" sz="155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Activates genes for collagen, elastin, and glycosaminoglycan synthesis — core structural proteins</a:t>
            </a:r>
            <a:endParaRPr lang="en-US" sz="1550" dirty="0"/>
          </a:p>
          <a:p>
            <a:pPr>
              <a:spcBef>
                <a:spcPts val="600"/>
              </a:spcBef>
            </a:pPr>
            <a:r>
              <a:rPr lang="en-US" sz="155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Stimulates hair follicle growth factors; reduces thinning and promotes scalp regrowth</a:t>
            </a:r>
            <a:endParaRPr lang="en-US" sz="1550" dirty="0"/>
          </a:p>
          <a:p>
            <a:pPr>
              <a:spcBef>
                <a:spcPts val="600"/>
              </a:spcBef>
            </a:pPr>
            <a:r>
              <a:rPr lang="en-US" sz="155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Upregulates over 4,000 human genes — the broadest genomic regenerative footprint in the catalog</a:t>
            </a:r>
            <a:endParaRPr lang="en-US" sz="1550" dirty="0"/>
          </a:p>
        </p:txBody>
      </p:sp>
      <p:sp>
        <p:nvSpPr>
          <p:cNvPr id="12" name="Shape 10"/>
          <p:cNvSpPr/>
          <p:nvPr/>
        </p:nvSpPr>
        <p:spPr>
          <a:xfrm>
            <a:off x="0" y="6601968"/>
            <a:ext cx="12192000" cy="91440"/>
          </a:xfrm>
          <a:prstGeom prst="rect">
            <a:avLst/>
          </a:prstGeom>
          <a:solidFill>
            <a:srgbClr val="548235"/>
          </a:solidFill>
          <a:ln w="12700">
            <a:solidFill>
              <a:srgbClr val="54823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Text 11"/>
          <p:cNvSpPr/>
          <p:nvPr/>
        </p:nvSpPr>
        <p:spPr>
          <a:xfrm>
            <a:off x="0" y="6583680"/>
            <a:ext cx="121920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revrcel.com  |  Physician-Guided Longevity &amp; Wellness  |  For affiliate/physician reference only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2F4F7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12192000" cy="1234440"/>
          </a:xfrm>
          <a:prstGeom prst="rect">
            <a:avLst/>
          </a:prstGeom>
          <a:solidFill>
            <a:srgbClr val="1F3864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320040" y="73152"/>
            <a:ext cx="868680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IGF-1 LR3</a:t>
            </a:r>
            <a:endParaRPr lang="en-US" sz="3600" dirty="0"/>
          </a:p>
        </p:txBody>
      </p:sp>
      <p:sp>
        <p:nvSpPr>
          <p:cNvPr id="5" name="Text 3"/>
          <p:cNvSpPr/>
          <p:nvPr/>
        </p:nvSpPr>
        <p:spPr>
          <a:xfrm>
            <a:off x="9875520" y="73152"/>
            <a:ext cx="20116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200" dirty="0">
                <a:solidFill>
                  <a:srgbClr val="8FB8E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 / 23</a:t>
            </a:r>
            <a:endParaRPr lang="en-US" sz="1200" dirty="0"/>
          </a:p>
        </p:txBody>
      </p:sp>
      <p:sp>
        <p:nvSpPr>
          <p:cNvPr id="6" name="Shape 4"/>
          <p:cNvSpPr/>
          <p:nvPr/>
        </p:nvSpPr>
        <p:spPr>
          <a:xfrm>
            <a:off x="320040" y="804672"/>
            <a:ext cx="1920240" cy="329184"/>
          </a:xfrm>
          <a:prstGeom prst="roundRect">
            <a:avLst>
              <a:gd name="adj" fmla="val 16667"/>
            </a:avLst>
          </a:prstGeom>
          <a:solidFill>
            <a:srgbClr val="2E75B6"/>
          </a:solidFill>
          <a:ln w="12700">
            <a:solidFill>
              <a:srgbClr val="2E75B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320040" y="804672"/>
            <a:ext cx="192024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MUSCLE GROWTH</a:t>
            </a:r>
            <a:endParaRPr lang="en-US" sz="1000" dirty="0"/>
          </a:p>
        </p:txBody>
      </p:sp>
      <p:sp>
        <p:nvSpPr>
          <p:cNvPr id="8" name="Text 6"/>
          <p:cNvSpPr/>
          <p:nvPr/>
        </p:nvSpPr>
        <p:spPr>
          <a:xfrm>
            <a:off x="2377440" y="822960"/>
            <a:ext cx="10972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8FB8E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APPEARS IN: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804672"/>
            <a:ext cx="822960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CCDD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IGF-1 LR3 (standalone), GLADIATOR (1 mg)</a:t>
            </a:r>
            <a:endParaRPr lang="en-US" sz="1000" dirty="0"/>
          </a:p>
        </p:txBody>
      </p:sp>
      <p:sp>
        <p:nvSpPr>
          <p:cNvPr id="10" name="Shape 8"/>
          <p:cNvSpPr/>
          <p:nvPr/>
        </p:nvSpPr>
        <p:spPr>
          <a:xfrm>
            <a:off x="274320" y="1417320"/>
            <a:ext cx="11640312" cy="4480560"/>
          </a:xfrm>
          <a:prstGeom prst="rect">
            <a:avLst/>
          </a:prstGeom>
          <a:solidFill>
            <a:srgbClr val="FFFFFF"/>
          </a:solidFill>
          <a:ln w="12700">
            <a:solidFill>
              <a:srgbClr val="E0E4E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502920" y="1572768"/>
            <a:ext cx="11247120" cy="41605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spcBef>
                <a:spcPts val="600"/>
              </a:spcBef>
            </a:pPr>
            <a:r>
              <a:rPr lang="en-US" sz="155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Long-acting IGF-1 analog with arginine-3 substitution — half-life ~20–30 hrs vs. 15 min (native)</a:t>
            </a:r>
            <a:endParaRPr lang="en-US" sz="1550" dirty="0"/>
          </a:p>
          <a:p>
            <a:pPr>
              <a:spcBef>
                <a:spcPts val="600"/>
              </a:spcBef>
            </a:pPr>
            <a:r>
              <a:rPr lang="en-US" sz="155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Activates satellite cells in muscle tissue → directly drives hypertrophy and new fiber formation</a:t>
            </a:r>
            <a:endParaRPr lang="en-US" sz="1550" dirty="0"/>
          </a:p>
          <a:p>
            <a:pPr>
              <a:spcBef>
                <a:spcPts val="600"/>
              </a:spcBef>
            </a:pPr>
            <a:r>
              <a:rPr lang="en-US" sz="155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Enhances fat metabolism, nitrogen retention, and whole-body cellular regeneration</a:t>
            </a:r>
            <a:endParaRPr lang="en-US" sz="1550" dirty="0"/>
          </a:p>
          <a:p>
            <a:pPr>
              <a:spcBef>
                <a:spcPts val="600"/>
              </a:spcBef>
            </a:pPr>
            <a:r>
              <a:rPr lang="en-US" sz="155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Lab Required — IGF-1 monitoring needed to prevent hypoglycemia or receptor overstimulation</a:t>
            </a:r>
            <a:endParaRPr lang="en-US" sz="1550" dirty="0"/>
          </a:p>
        </p:txBody>
      </p:sp>
      <p:sp>
        <p:nvSpPr>
          <p:cNvPr id="12" name="Shape 10"/>
          <p:cNvSpPr/>
          <p:nvPr/>
        </p:nvSpPr>
        <p:spPr>
          <a:xfrm>
            <a:off x="0" y="6601968"/>
            <a:ext cx="12192000" cy="91440"/>
          </a:xfrm>
          <a:prstGeom prst="rect">
            <a:avLst/>
          </a:prstGeom>
          <a:solidFill>
            <a:srgbClr val="2E75B6"/>
          </a:solidFill>
          <a:ln w="12700">
            <a:solidFill>
              <a:srgbClr val="2E75B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Text 11"/>
          <p:cNvSpPr/>
          <p:nvPr/>
        </p:nvSpPr>
        <p:spPr>
          <a:xfrm>
            <a:off x="0" y="6583680"/>
            <a:ext cx="121920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revrcel.com  |  Physician-Guided Longevity &amp; Wellness  |  For affiliate/physician reference only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2F4F7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12192000" cy="1234440"/>
          </a:xfrm>
          <a:prstGeom prst="rect">
            <a:avLst/>
          </a:prstGeom>
          <a:solidFill>
            <a:srgbClr val="1F3864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320040" y="73152"/>
            <a:ext cx="868680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Ipamorelin</a:t>
            </a:r>
            <a:endParaRPr lang="en-US" sz="3600" dirty="0"/>
          </a:p>
        </p:txBody>
      </p:sp>
      <p:sp>
        <p:nvSpPr>
          <p:cNvPr id="5" name="Text 3"/>
          <p:cNvSpPr/>
          <p:nvPr/>
        </p:nvSpPr>
        <p:spPr>
          <a:xfrm>
            <a:off x="9875520" y="73152"/>
            <a:ext cx="20116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200" dirty="0">
                <a:solidFill>
                  <a:srgbClr val="8FB8E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 / 23</a:t>
            </a:r>
            <a:endParaRPr lang="en-US" sz="1200" dirty="0"/>
          </a:p>
        </p:txBody>
      </p:sp>
      <p:sp>
        <p:nvSpPr>
          <p:cNvPr id="6" name="Shape 4"/>
          <p:cNvSpPr/>
          <p:nvPr/>
        </p:nvSpPr>
        <p:spPr>
          <a:xfrm>
            <a:off x="320040" y="804672"/>
            <a:ext cx="1920240" cy="329184"/>
          </a:xfrm>
          <a:prstGeom prst="roundRect">
            <a:avLst>
              <a:gd name="adj" fmla="val 16667"/>
            </a:avLst>
          </a:prstGeom>
          <a:solidFill>
            <a:srgbClr val="2E75B6"/>
          </a:solidFill>
          <a:ln w="12700">
            <a:solidFill>
              <a:srgbClr val="2E75B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320040" y="804672"/>
            <a:ext cx="192024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GH SECRETAGOGUE</a:t>
            </a:r>
            <a:endParaRPr lang="en-US" sz="1000" dirty="0"/>
          </a:p>
        </p:txBody>
      </p:sp>
      <p:sp>
        <p:nvSpPr>
          <p:cNvPr id="8" name="Text 6"/>
          <p:cNvSpPr/>
          <p:nvPr/>
        </p:nvSpPr>
        <p:spPr>
          <a:xfrm>
            <a:off x="2377440" y="822960"/>
            <a:ext cx="10972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8FB8E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APPEARS IN: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804672"/>
            <a:ext cx="822960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CCDD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APEX (6 mg), DEFINE (10 mg), GLADIATOR (12 mg), IGNITE (10 mg), LIFESPARK (12 mg), RESTORE (12 mg), SLEEPWELL (10 mg)</a:t>
            </a:r>
            <a:endParaRPr lang="en-US" sz="1000" dirty="0"/>
          </a:p>
        </p:txBody>
      </p:sp>
      <p:sp>
        <p:nvSpPr>
          <p:cNvPr id="10" name="Shape 8"/>
          <p:cNvSpPr/>
          <p:nvPr/>
        </p:nvSpPr>
        <p:spPr>
          <a:xfrm>
            <a:off x="274320" y="1417320"/>
            <a:ext cx="11640312" cy="4480560"/>
          </a:xfrm>
          <a:prstGeom prst="rect">
            <a:avLst/>
          </a:prstGeom>
          <a:solidFill>
            <a:srgbClr val="FFFFFF"/>
          </a:solidFill>
          <a:ln w="12700">
            <a:solidFill>
              <a:srgbClr val="E0E4E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502920" y="1572768"/>
            <a:ext cx="11247120" cy="41605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spcBef>
                <a:spcPts val="600"/>
              </a:spcBef>
            </a:pPr>
            <a:r>
              <a:rPr lang="en-US" sz="155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Pentapeptide GHRP — mimics ghrelin at pituitary receptors for clean, pulsatile GH release</a:t>
            </a:r>
            <a:endParaRPr lang="en-US" sz="1550" dirty="0"/>
          </a:p>
          <a:p>
            <a:pPr>
              <a:spcBef>
                <a:spcPts val="600"/>
              </a:spcBef>
            </a:pPr>
            <a:r>
              <a:rPr lang="en-US" sz="155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No cortisol spike, no prolactin increase, no hunger stimulation — the safest GH secretagogue</a:t>
            </a:r>
            <a:endParaRPr lang="en-US" sz="1550" dirty="0"/>
          </a:p>
          <a:p>
            <a:pPr>
              <a:spcBef>
                <a:spcPts val="600"/>
              </a:spcBef>
            </a:pPr>
            <a:r>
              <a:rPr lang="en-US" sz="155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GH peak within 30–60 minutes; most commonly stacked with CJC-1295 for amplified output</a:t>
            </a:r>
            <a:endParaRPr lang="en-US" sz="1550" dirty="0"/>
          </a:p>
          <a:p>
            <a:pPr>
              <a:spcBef>
                <a:spcPts val="600"/>
              </a:spcBef>
            </a:pPr>
            <a:r>
              <a:rPr lang="en-US" sz="155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Most versatile peptide in the catalog: supports lean muscle, fat loss, sleep, and tissue repair</a:t>
            </a:r>
            <a:endParaRPr lang="en-US" sz="1550" dirty="0"/>
          </a:p>
        </p:txBody>
      </p:sp>
      <p:sp>
        <p:nvSpPr>
          <p:cNvPr id="12" name="Shape 10"/>
          <p:cNvSpPr/>
          <p:nvPr/>
        </p:nvSpPr>
        <p:spPr>
          <a:xfrm>
            <a:off x="0" y="6601968"/>
            <a:ext cx="12192000" cy="91440"/>
          </a:xfrm>
          <a:prstGeom prst="rect">
            <a:avLst/>
          </a:prstGeom>
          <a:solidFill>
            <a:srgbClr val="2E75B6"/>
          </a:solidFill>
          <a:ln w="12700">
            <a:solidFill>
              <a:srgbClr val="2E75B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Text 11"/>
          <p:cNvSpPr/>
          <p:nvPr/>
        </p:nvSpPr>
        <p:spPr>
          <a:xfrm>
            <a:off x="0" y="6583680"/>
            <a:ext cx="121920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revrcel.com  |  Physician-Guided Longevity &amp; Wellness  |  For affiliate/physician reference only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166</TotalTime>
  <Words>2102</Words>
  <Application>Microsoft Office PowerPoint</Application>
  <PresentationFormat>Widescreen</PresentationFormat>
  <Paragraphs>259</Paragraphs>
  <Slides>24</Slides>
  <Notes>24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6" baseType="lpstr">
      <vt:lpstr>Arial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Edward</cp:lastModifiedBy>
  <cp:revision>2</cp:revision>
  <dcterms:created xsi:type="dcterms:W3CDTF">2026-04-27T16:24:22Z</dcterms:created>
  <dcterms:modified xsi:type="dcterms:W3CDTF">2026-04-27T19:10:48Z</dcterms:modified>
</cp:coreProperties>
</file>